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0"/>
  </p:normalViewPr>
  <p:slideViewPr>
    <p:cSldViewPr snapToGrid="0">
      <p:cViewPr varScale="1">
        <p:scale>
          <a:sx n="54" d="100"/>
          <a:sy n="54" d="100"/>
        </p:scale>
        <p:origin x="79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p:bg>
      <p:bgPr>
        <a:solidFill>
          <a:srgbClr val="FFFFFF"/>
        </a:solidFill>
        <a:effectLst/>
      </p:bgPr>
    </p:bg>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bg>
      <p:bgPr>
        <a:solidFill>
          <a:srgbClr val="FFFFFF"/>
        </a:solidFill>
        <a:effectLst/>
      </p:bgPr>
    </p:bg>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bg>
      <p:bgPr>
        <a:solidFill>
          <a:srgbClr val="FFFFFF"/>
        </a:solidFill>
        <a:effectLst/>
      </p:bgPr>
    </p:bg>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bg>
      <p:bgPr>
        <a:solidFill>
          <a:srgbClr val="FFFFFF"/>
        </a:solidFill>
        <a:effectLst/>
      </p:bgPr>
    </p:bg>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“Citazione degna di nota”</a:t>
            </a: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bg>
      <p:bgPr>
        <a:solidFill>
          <a:srgbClr val="FFFFFF"/>
        </a:solidFill>
        <a:effectLst/>
      </p:bgPr>
    </p:bg>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Ciotola con frittelle al salmone, insalata e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Pappardelle con burro al prezzemolo, nocciole tostate e scaglie di parmigiano"/>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bg>
      <p:bgPr>
        <a:solidFill>
          <a:srgbClr val="FFFFFF"/>
        </a:solidFill>
        <a:effectLst/>
      </p:bgPr>
    </p:bg>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bg>
      <p:bgPr>
        <a:solidFill>
          <a:srgbClr val="FFFFFF"/>
        </a:solidFill>
        <a:effectLst/>
      </p:bgPr>
    </p:bg>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Titolo presentazion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Titolo presentazione</a:t>
            </a:r>
          </a:p>
        </p:txBody>
      </p:sp>
      <p:sp>
        <p:nvSpPr>
          <p:cNvPr id="23" name="Corpo livello uno…"/>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bg>
      <p:bgPr>
        <a:solidFill>
          <a:srgbClr val="FFFFFF"/>
        </a:solidFill>
        <a:effectLst/>
      </p:bgPr>
    </p:bg>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Titolo"/>
          <p:cNvSpPr txBox="1">
            <a:spLocks noGrp="1"/>
          </p:cNvSpPr>
          <p:nvPr>
            <p:ph type="title" hasCustomPrompt="1"/>
          </p:nvPr>
        </p:nvSpPr>
        <p:spPr>
          <a:xfrm>
            <a:off x="1206500" y="1270000"/>
            <a:ext cx="9779000" cy="5882274"/>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bg>
      <p:bgPr>
        <a:solidFill>
          <a:srgbClr val="FFFFFF"/>
        </a:solidFill>
        <a:effectLst/>
      </p:bgPr>
    </p:bg>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xfrm>
            <a:off x="1206500" y="1079500"/>
            <a:ext cx="21971000" cy="1433164"/>
          </a:xfrm>
          <a:prstGeom prst="rect">
            <a:avLst/>
          </a:prstGeom>
        </p:spPr>
        <p:txBody>
          <a:bodyPr/>
          <a:lstStyle/>
          <a:p>
            <a:r>
              <a:t>Titolo</a:t>
            </a:r>
          </a:p>
        </p:txBody>
      </p:sp>
      <p:sp>
        <p:nvSpPr>
          <p:cNvPr id="43"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44" name="Corpo livello uno…"/>
          <p:cNvSpPr txBox="1">
            <a:spLocks noGrp="1"/>
          </p:cNvSpPr>
          <p:nvPr>
            <p:ph type="body" idx="21" hasCustomPrompt="1"/>
          </p:nvPr>
        </p:nvSpPr>
        <p:spPr>
          <a:xfrm>
            <a:off x="861492" y="453418"/>
            <a:ext cx="21971001" cy="8256013"/>
          </a:xfrm>
          <a:prstGeom prst="rect">
            <a:avLst/>
          </a:prstGeom>
        </p:spPr>
        <p:txBody>
          <a:bodyPr numCol="1" spcCol="38100"/>
          <a:lstStyle/>
          <a:p>
            <a:r>
              <a:t>Testo elenco puntato diapositiva</a:t>
            </a: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bg>
      <p:bgPr>
        <a:solidFill>
          <a:srgbClr val="FFFFFF"/>
        </a:solidFill>
        <a:effectLst/>
      </p:bgPr>
    </p:bg>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1206500" y="4248503"/>
            <a:ext cx="9779000" cy="8256631"/>
          </a:xfrm>
          <a:prstGeom prst="rect">
            <a:avLst/>
          </a:prstGeom>
        </p:spPr>
        <p:txBody>
          <a:bodyPr numCol="1" spcCol="38100"/>
          <a:lstStyle/>
          <a:p>
            <a:r>
              <a:t>Testo elenco puntato diapositiva</a:t>
            </a:r>
          </a:p>
        </p:txBody>
      </p:sp>
      <p:sp>
        <p:nvSpPr>
          <p:cNvPr id="62" name="Pappardelle con burro al prezzemolo, nocciole tostate e scaglie di parmigiano"/>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bg>
      <p:bgPr>
        <a:solidFill>
          <a:srgbClr val="FFFFFF"/>
        </a:solidFill>
        <a:effectLst/>
      </p:bgPr>
    </p:bg>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bg>
      <p:bgPr>
        <a:solidFill>
          <a:srgbClr val="FFFFFF"/>
        </a:solidFill>
        <a:effectLst/>
      </p:bgPr>
    </p:bg>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1206500" y="1079500"/>
            <a:ext cx="21971000" cy="1434950"/>
          </a:xfrm>
          <a:prstGeom prst="rect">
            <a:avLst/>
          </a:prstGeom>
        </p:spPr>
        <p:txBody>
          <a:bodyPr/>
          <a:lstStyle/>
          <a:p>
            <a:r>
              <a:t>Titolo</a:t>
            </a:r>
          </a:p>
        </p:txBody>
      </p:sp>
      <p:sp>
        <p:nvSpPr>
          <p:cNvPr id="80"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bg>
      <p:bgPr>
        <a:solidFill>
          <a:srgbClr val="FFFFFF"/>
        </a:solidFill>
        <a:effectLst/>
      </p:bgPr>
    </p:bg>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89"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programma</a:t>
            </a:r>
          </a:p>
          <a:p>
            <a:pPr lvl="1"/>
            <a:endParaRPr/>
          </a:p>
          <a:p>
            <a:pPr lvl="2"/>
            <a:endParaRPr/>
          </a:p>
          <a:p>
            <a:pPr lvl="3"/>
            <a:endParaRPr/>
          </a:p>
          <a:p>
            <a:pPr lvl="4"/>
            <a:endParaRPr/>
          </a:p>
        </p:txBody>
      </p:sp>
      <p:sp>
        <p:nvSpPr>
          <p:cNvPr id="90" name="Corpo livello uno…"/>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Argomenti del programma</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hasCustomPrompt="1"/>
          </p:nvPr>
        </p:nvSpPr>
        <p:spPr>
          <a:xfrm>
            <a:off x="1206500" y="2318104"/>
            <a:ext cx="21971000" cy="8256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Testo elenco puntato diapositiva</a:t>
            </a:r>
          </a:p>
          <a:p>
            <a:pPr lvl="1"/>
            <a:endParaRPr/>
          </a:p>
          <a:p>
            <a:pPr lvl="2"/>
            <a:endParaRPr/>
          </a:p>
          <a:p>
            <a:pPr lvl="3"/>
            <a:endParaRPr/>
          </a:p>
          <a:p>
            <a:pPr lvl="4"/>
            <a:endParaRPr/>
          </a:p>
        </p:txBody>
      </p:sp>
      <p:sp>
        <p:nvSpPr>
          <p:cNvPr id="3" name="Testo titolo"/>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Testo titolo</a:t>
            </a: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5.xml"/><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DEFF"/>
        </a:solidFill>
        <a:effectLst/>
      </p:bgPr>
    </p:bg>
    <p:spTree>
      <p:nvGrpSpPr>
        <p:cNvPr id="1" name=""/>
        <p:cNvGrpSpPr/>
        <p:nvPr/>
      </p:nvGrpSpPr>
      <p:grpSpPr>
        <a:xfrm>
          <a:off x="0" y="0"/>
          <a:ext cx="0" cy="0"/>
          <a:chOff x="0" y="0"/>
          <a:chExt cx="0" cy="0"/>
        </a:xfrm>
      </p:grpSpPr>
      <p:sp>
        <p:nvSpPr>
          <p:cNvPr id="151" name="lavoro aif scuola estiva università salento E.De Giorgi 2024"/>
          <p:cNvSpPr txBox="1">
            <a:spLocks noGrp="1"/>
          </p:cNvSpPr>
          <p:nvPr>
            <p:ph type="body" sz="quarter" idx="1"/>
          </p:nvPr>
        </p:nvSpPr>
        <p:spPr>
          <a:xfrm rot="10356">
            <a:off x="4535091" y="11859862"/>
            <a:ext cx="21971002" cy="636980"/>
          </a:xfrm>
          <a:prstGeom prst="rect">
            <a:avLst/>
          </a:prstGeom>
        </p:spPr>
        <p:txBody>
          <a:bodyPr/>
          <a:lstStyle/>
          <a:p>
            <a:r>
              <a:t>lavoro aif scuola estiva università salento E.De Giorgi 2024</a:t>
            </a:r>
          </a:p>
        </p:txBody>
      </p:sp>
      <p:sp>
        <p:nvSpPr>
          <p:cNvPr id="152" name="induzione elettromagnetica"/>
          <p:cNvSpPr txBox="1">
            <a:spLocks noGrp="1"/>
          </p:cNvSpPr>
          <p:nvPr>
            <p:ph type="title"/>
          </p:nvPr>
        </p:nvSpPr>
        <p:spPr>
          <a:xfrm>
            <a:off x="3957734" y="2664086"/>
            <a:ext cx="21971006" cy="3579689"/>
          </a:xfrm>
          <a:prstGeom prst="rect">
            <a:avLst/>
          </a:prstGeom>
        </p:spPr>
        <p:txBody>
          <a:bodyPr/>
          <a:lstStyle>
            <a:lvl1pPr>
              <a:defRPr spc="-300"/>
            </a:lvl1pPr>
          </a:lstStyle>
          <a:p>
            <a:r>
              <a:t>induzione elettromagnetica</a:t>
            </a:r>
          </a:p>
        </p:txBody>
      </p:sp>
      <p:sp>
        <p:nvSpPr>
          <p:cNvPr id="153" name="Faraday Maxwell e…"/>
          <p:cNvSpPr txBox="1"/>
          <p:nvPr/>
        </p:nvSpPr>
        <p:spPr>
          <a:xfrm>
            <a:off x="4320780" y="5905500"/>
            <a:ext cx="21971003" cy="190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500" b="1">
                <a:solidFill>
                  <a:srgbClr val="000000"/>
                </a:solidFill>
              </a:defRPr>
            </a:lvl1pPr>
          </a:lstStyle>
          <a:p>
            <a:r>
              <a:t>Faraday Maxwell e…</a:t>
            </a:r>
          </a:p>
        </p:txBody>
      </p:sp>
      <p:sp>
        <p:nvSpPr>
          <p:cNvPr id="154" name="Numero diapositiva"/>
          <p:cNvSpPr txBox="1">
            <a:spLocks noGrp="1"/>
          </p:cNvSpPr>
          <p:nvPr>
            <p:ph type="sldNum" sz="quarter" idx="4294967295"/>
          </p:nvPr>
        </p:nvSpPr>
        <p:spPr>
          <a:xfrm>
            <a:off x="12065050" y="13080998"/>
            <a:ext cx="241402" cy="374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155" name="Filmato" descr="Filmato"/>
          <p:cNvPicPr>
            <a:picLocks/>
          </p:cNvPicPr>
          <p:nvPr/>
        </p:nvPicPr>
        <p:blipFill>
          <a:blip r:embed="rId2"/>
          <a:stretch>
            <a:fillRect/>
          </a:stretch>
        </p:blipFill>
        <p:spPr>
          <a:xfrm>
            <a:off x="6248806" y="734167"/>
            <a:ext cx="4994187" cy="3757353"/>
          </a:xfrm>
          <a:prstGeom prst="rect">
            <a:avLst/>
          </a:prstGeom>
          <a:ln w="12700">
            <a:miter lim="400000"/>
          </a:ln>
        </p:spPr>
      </p:pic>
      <p:pic>
        <p:nvPicPr>
          <p:cNvPr id="156" name="Filmato" descr="Filmato"/>
          <p:cNvPicPr>
            <a:picLocks/>
          </p:cNvPicPr>
          <p:nvPr/>
        </p:nvPicPr>
        <p:blipFill>
          <a:blip r:embed="rId3"/>
          <a:stretch>
            <a:fillRect/>
          </a:stretch>
        </p:blipFill>
        <p:spPr>
          <a:xfrm>
            <a:off x="14598146" y="6858000"/>
            <a:ext cx="7189804" cy="4124982"/>
          </a:xfrm>
          <a:prstGeom prst="rect">
            <a:avLst/>
          </a:prstGeom>
          <a:ln w="12700">
            <a:miter lim="400000"/>
          </a:ln>
        </p:spPr>
      </p:pic>
      <p:pic>
        <p:nvPicPr>
          <p:cNvPr id="157" name="Filmato" descr="Filmato"/>
          <p:cNvPicPr>
            <a:picLocks/>
          </p:cNvPicPr>
          <p:nvPr/>
        </p:nvPicPr>
        <p:blipFill>
          <a:blip r:embed="rId4"/>
          <a:stretch>
            <a:fillRect/>
          </a:stretch>
        </p:blipFill>
        <p:spPr>
          <a:xfrm>
            <a:off x="8548033" y="7223190"/>
            <a:ext cx="4006754" cy="365725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magine" descr="Immagine"/>
          <p:cNvPicPr>
            <a:picLocks noChangeAspect="1"/>
          </p:cNvPicPr>
          <p:nvPr/>
        </p:nvPicPr>
        <p:blipFill>
          <a:blip r:embed="rId2"/>
          <a:stretch>
            <a:fillRect/>
          </a:stretch>
        </p:blipFill>
        <p:spPr>
          <a:xfrm>
            <a:off x="1000807" y="-114185"/>
            <a:ext cx="24208977" cy="6972186"/>
          </a:xfrm>
          <a:prstGeom prst="rect">
            <a:avLst/>
          </a:prstGeom>
          <a:ln w="12700">
            <a:miter lim="400000"/>
          </a:ln>
        </p:spPr>
      </p:pic>
      <mc:AlternateContent xmlns:mc="http://schemas.openxmlformats.org/markup-compatibility/2006">
        <mc:Choice xmlns:a14="http://schemas.microsoft.com/office/drawing/2010/main" Requires="a14">
          <p:sp>
            <p:nvSpPr>
              <p:cNvPr id="179" name="Equazione"/>
              <p:cNvSpPr txBox="1"/>
              <p:nvPr/>
            </p:nvSpPr>
            <p:spPr>
              <a:xfrm>
                <a:off x="4917044" y="9366598"/>
                <a:ext cx="986156" cy="136461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f>
                        <m:fPr>
                          <m:ctrlPr>
                            <a:rPr sz="5000" i="1">
                              <a:solidFill>
                                <a:srgbClr val="000000"/>
                              </a:solidFill>
                              <a:latin typeface="Cambria Math" panose="02040503050406030204" pitchFamily="18" charset="0"/>
                            </a:rPr>
                          </m:ctrlPr>
                        </m:fPr>
                        <m:num>
                          <m:r>
                            <a:rPr sz="5000" i="1">
                              <a:solidFill>
                                <a:srgbClr val="000000"/>
                              </a:solidFill>
                              <a:latin typeface="Cambria Math" panose="02040503050406030204" pitchFamily="18" charset="0"/>
                            </a:rPr>
                            <m:t>1</m:t>
                          </m:r>
                        </m:num>
                        <m:den>
                          <m:r>
                            <a:rPr sz="5000" i="1">
                              <a:solidFill>
                                <a:srgbClr val="000000"/>
                              </a:solidFill>
                              <a:latin typeface="Cambria Math" panose="02040503050406030204" pitchFamily="18" charset="0"/>
                            </a:rPr>
                            <m:t>𝜔</m:t>
                          </m:r>
                          <m:r>
                            <a:rPr sz="5000" i="1">
                              <a:solidFill>
                                <a:srgbClr val="000000"/>
                              </a:solidFill>
                              <a:latin typeface="Cambria Math" panose="02040503050406030204" pitchFamily="18" charset="0"/>
                            </a:rPr>
                            <m:t>𝐶</m:t>
                          </m:r>
                        </m:den>
                      </m:f>
                    </m:oMath>
                  </m:oMathPara>
                </a14:m>
                <a:endParaRPr sz="5000"/>
              </a:p>
            </p:txBody>
          </p:sp>
        </mc:Choice>
        <mc:Fallback>
          <p:sp>
            <p:nvSpPr>
              <p:cNvPr id="179" name="Equazione"/>
              <p:cNvSpPr txBox="1">
                <a:spLocks noRot="1" noChangeAspect="1" noMove="1" noResize="1" noEditPoints="1" noAdjustHandles="1" noChangeArrowheads="1" noChangeShapeType="1" noTextEdit="1"/>
              </p:cNvSpPr>
              <p:nvPr/>
            </p:nvSpPr>
            <p:spPr>
              <a:xfrm>
                <a:off x="4917044" y="9366598"/>
                <a:ext cx="986156" cy="1364616"/>
              </a:xfrm>
              <a:prstGeom prst="rect">
                <a:avLst/>
              </a:prstGeom>
              <a:blipFill>
                <a:blip r:embed="rId3"/>
                <a:stretch>
                  <a:fillRect l="-16667" t="-1852" r="-14103" b="-21296"/>
                </a:stretch>
              </a:blipFill>
              <a:ln w="12700">
                <a:miter lim="400000"/>
              </a:ln>
            </p:spPr>
            <p:txBody>
              <a:bodyPr/>
              <a:lstStyle/>
              <a:p>
                <a:r>
                  <a:rPr lang="it-IT">
                    <a:noFill/>
                  </a:rPr>
                  <a:t> </a:t>
                </a:r>
              </a:p>
            </p:txBody>
          </p:sp>
        </mc:Fallback>
      </mc:AlternateContent>
      <p:sp>
        <p:nvSpPr>
          <p:cNvPr id="180" name="REATTANZA CAPACITIVA"/>
          <p:cNvSpPr txBox="1"/>
          <p:nvPr/>
        </p:nvSpPr>
        <p:spPr>
          <a:xfrm>
            <a:off x="5553874" y="7873689"/>
            <a:ext cx="7551421" cy="84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5000">
                <a:solidFill>
                  <a:srgbClr val="000000"/>
                </a:solidFill>
              </a:defRPr>
            </a:lvl1pPr>
          </a:lstStyle>
          <a:p>
            <a:r>
              <a:t>REATTANZA CAPACITIVA </a:t>
            </a:r>
          </a:p>
        </p:txBody>
      </p:sp>
      <p:sp>
        <p:nvSpPr>
          <p:cNvPr id="181" name="XC"/>
          <p:cNvSpPr txBox="1"/>
          <p:nvPr/>
        </p:nvSpPr>
        <p:spPr>
          <a:xfrm>
            <a:off x="3138288" y="9625994"/>
            <a:ext cx="1410106" cy="845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5000">
                <a:solidFill>
                  <a:srgbClr val="000000"/>
                </a:solidFill>
              </a:defRPr>
            </a:pPr>
            <a:r>
              <a:t>X</a:t>
            </a:r>
            <a:r>
              <a:rPr baseline="-5998"/>
              <a:t>C</a:t>
            </a:r>
          </a:p>
        </p:txBody>
      </p:sp>
      <p:sp>
        <p:nvSpPr>
          <p:cNvPr id="182" name="="/>
          <p:cNvSpPr txBox="1"/>
          <p:nvPr/>
        </p:nvSpPr>
        <p:spPr>
          <a:xfrm>
            <a:off x="4200130" y="9752994"/>
            <a:ext cx="459017" cy="84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5000">
                <a:solidFill>
                  <a:srgbClr val="000000"/>
                </a:solidFill>
              </a:defRPr>
            </a:lvl1pPr>
          </a:lstStyle>
          <a:p>
            <a:r>
              <a:t>=</a:t>
            </a:r>
          </a:p>
        </p:txBody>
      </p:sp>
      <p:sp>
        <p:nvSpPr>
          <p:cNvPr id="183" name="WIFI:S:Vodafone-E78383413;T:WPA;P:c4K3kmKP3KXEepGb;"/>
          <p:cNvSpPr txBox="1"/>
          <p:nvPr/>
        </p:nvSpPr>
        <p:spPr>
          <a:xfrm>
            <a:off x="8988413" y="3268224"/>
            <a:ext cx="848776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WIFI:S:Vodafone-E78383413;T:WPA;P:c4K3kmKP3KXEepGb;</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magine" descr="Immagine"/>
          <p:cNvPicPr>
            <a:picLocks noChangeAspect="1"/>
          </p:cNvPicPr>
          <p:nvPr/>
        </p:nvPicPr>
        <p:blipFill>
          <a:blip r:embed="rId2"/>
          <a:stretch>
            <a:fillRect/>
          </a:stretch>
        </p:blipFill>
        <p:spPr>
          <a:xfrm>
            <a:off x="3294893" y="59696"/>
            <a:ext cx="20976159" cy="1241788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Autore e data"/>
          <p:cNvSpPr txBox="1">
            <a:spLocks noGrp="1"/>
          </p:cNvSpPr>
          <p:nvPr>
            <p:ph type="body" sz="quarter" idx="1"/>
          </p:nvPr>
        </p:nvSpPr>
        <p:spPr>
          <a:xfrm>
            <a:off x="1201341" y="11859862"/>
            <a:ext cx="21971002" cy="636980"/>
          </a:xfrm>
          <a:prstGeom prst="rect">
            <a:avLst/>
          </a:prstGeom>
        </p:spPr>
        <p:txBody>
          <a:bodyPr/>
          <a:lstStyle/>
          <a:p>
            <a:endParaRPr/>
          </a:p>
        </p:txBody>
      </p:sp>
      <p:pic>
        <p:nvPicPr>
          <p:cNvPr id="188" name="IMG_6408.jpeg" descr="IMG_6408.jpeg"/>
          <p:cNvPicPr>
            <a:picLocks noChangeAspect="1"/>
          </p:cNvPicPr>
          <p:nvPr/>
        </p:nvPicPr>
        <p:blipFill>
          <a:blip r:embed="rId2"/>
          <a:stretch>
            <a:fillRect/>
          </a:stretch>
        </p:blipFill>
        <p:spPr>
          <a:xfrm>
            <a:off x="241343" y="102568"/>
            <a:ext cx="26614371" cy="142043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sto elenco puntato diapositiva"/>
          <p:cNvSpPr txBox="1">
            <a:spLocks noGrp="1"/>
          </p:cNvSpPr>
          <p:nvPr>
            <p:ph type="body" idx="1"/>
          </p:nvPr>
        </p:nvSpPr>
        <p:spPr>
          <a:xfrm>
            <a:off x="1206500" y="2318103"/>
            <a:ext cx="21971000" cy="8256014"/>
          </a:xfrm>
          <a:prstGeom prst="rect">
            <a:avLst/>
          </a:prstGeom>
        </p:spPr>
        <p:txBody>
          <a:bodyPr/>
          <a:lstStyle/>
          <a:p>
            <a:endParaRPr/>
          </a:p>
        </p:txBody>
      </p:sp>
      <p:pic>
        <p:nvPicPr>
          <p:cNvPr id="191" name="Filmato" descr="Filmato"/>
          <p:cNvPicPr>
            <a:picLocks/>
          </p:cNvPicPr>
          <p:nvPr/>
        </p:nvPicPr>
        <p:blipFill>
          <a:blip r:embed="rId2"/>
          <a:stretch>
            <a:fillRect/>
          </a:stretch>
        </p:blipFill>
        <p:spPr>
          <a:xfrm>
            <a:off x="18156" y="-1937554"/>
            <a:ext cx="23397038" cy="1759110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olo"/>
          <p:cNvSpPr txBox="1">
            <a:spLocks noGrp="1"/>
          </p:cNvSpPr>
          <p:nvPr>
            <p:ph type="title" idx="4294967295"/>
          </p:nvPr>
        </p:nvSpPr>
        <p:spPr>
          <a:xfrm>
            <a:off x="1206500" y="1079500"/>
            <a:ext cx="21971000" cy="1435100"/>
          </a:xfrm>
          <a:prstGeom prst="rect">
            <a:avLst/>
          </a:prstGeom>
        </p:spPr>
        <p:txBody>
          <a:bodyPr/>
          <a:lstStyle>
            <a:lvl1pPr>
              <a:defRPr spc="-200"/>
            </a:lvl1pPr>
          </a:lstStyle>
          <a:p>
            <a:r>
              <a:t>                                                 </a:t>
            </a:r>
          </a:p>
        </p:txBody>
      </p:sp>
      <p:pic>
        <p:nvPicPr>
          <p:cNvPr id="194" name="DD507E14-6226-4D8B-8AE5-9C4BC1D6FF5C-L0-001.gif" descr="DD507E14-6226-4D8B-8AE5-9C4BC1D6FF5C-L0-001.gif"/>
          <p:cNvPicPr>
            <a:picLocks/>
          </p:cNvPicPr>
          <p:nvPr/>
        </p:nvPicPr>
        <p:blipFill>
          <a:blip r:embed="rId2"/>
          <a:stretch>
            <a:fillRect/>
          </a:stretch>
        </p:blipFill>
        <p:spPr>
          <a:xfrm>
            <a:off x="1108002" y="652417"/>
            <a:ext cx="6656265" cy="5618671"/>
          </a:xfrm>
          <a:prstGeom prst="rect">
            <a:avLst/>
          </a:prstGeom>
          <a:ln w="12700">
            <a:miter lim="400000"/>
          </a:ln>
        </p:spPr>
      </p:pic>
      <p:pic>
        <p:nvPicPr>
          <p:cNvPr id="195" name="A2ED4BF0-F410-419C-B7C0-4123C134DB71-L0-001.gif" descr="A2ED4BF0-F410-419C-B7C0-4123C134DB71-L0-001.gif"/>
          <p:cNvPicPr>
            <a:picLocks/>
          </p:cNvPicPr>
          <p:nvPr/>
        </p:nvPicPr>
        <p:blipFill>
          <a:blip r:embed="rId3"/>
          <a:stretch>
            <a:fillRect/>
          </a:stretch>
        </p:blipFill>
        <p:spPr>
          <a:xfrm>
            <a:off x="9723398" y="1462639"/>
            <a:ext cx="10569142" cy="3028408"/>
          </a:xfrm>
          <a:prstGeom prst="rect">
            <a:avLst/>
          </a:prstGeom>
          <a:ln w="12700">
            <a:miter lim="400000"/>
          </a:ln>
        </p:spPr>
      </p:pic>
      <p:pic>
        <p:nvPicPr>
          <p:cNvPr id="196" name="6F739BE0-5D65-4D31-AF90-6401D314C1DC-L0-001.gif" descr="6F739BE0-5D65-4D31-AF90-6401D314C1DC-L0-001.gif"/>
          <p:cNvPicPr>
            <a:picLocks/>
          </p:cNvPicPr>
          <p:nvPr/>
        </p:nvPicPr>
        <p:blipFill>
          <a:blip r:embed="rId4"/>
          <a:stretch>
            <a:fillRect/>
          </a:stretch>
        </p:blipFill>
        <p:spPr>
          <a:xfrm>
            <a:off x="10103156" y="5635969"/>
            <a:ext cx="7899239" cy="619681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8" name="IMG_9710.jpeg" descr="IMG_9710.jpeg"/>
          <p:cNvPicPr>
            <a:picLocks noChangeAspect="1"/>
          </p:cNvPicPr>
          <p:nvPr/>
        </p:nvPicPr>
        <p:blipFill>
          <a:blip r:embed="rId2"/>
          <a:stretch>
            <a:fillRect/>
          </a:stretch>
        </p:blipFill>
        <p:spPr>
          <a:xfrm>
            <a:off x="228619" y="-1344033"/>
            <a:ext cx="24264275" cy="1690916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6C1FF"/>
            </a:gs>
            <a:gs pos="100000">
              <a:srgbClr val="0076BA"/>
            </a:gs>
          </a:gsLst>
          <a:lin ang="5400000" scaled="0"/>
        </a:gradFill>
        <a:effectLst/>
      </p:bgPr>
    </p:bg>
    <p:spTree>
      <p:nvGrpSpPr>
        <p:cNvPr id="1" name=""/>
        <p:cNvGrpSpPr/>
        <p:nvPr/>
      </p:nvGrpSpPr>
      <p:grpSpPr>
        <a:xfrm>
          <a:off x="0" y="0"/>
          <a:ext cx="0" cy="0"/>
          <a:chOff x="0" y="0"/>
          <a:chExt cx="0" cy="0"/>
        </a:xfrm>
      </p:grpSpPr>
      <p:pic>
        <p:nvPicPr>
          <p:cNvPr id="200" name="IMG_0535.gif" descr="IMG_0535.gif"/>
          <p:cNvPicPr>
            <a:picLocks/>
          </p:cNvPicPr>
          <p:nvPr/>
        </p:nvPicPr>
        <p:blipFill>
          <a:blip r:embed="rId2"/>
          <a:stretch>
            <a:fillRect/>
          </a:stretch>
        </p:blipFill>
        <p:spPr>
          <a:xfrm>
            <a:off x="2500608" y="1066239"/>
            <a:ext cx="25095214" cy="12175436"/>
          </a:xfrm>
          <a:prstGeom prst="rect">
            <a:avLst/>
          </a:prstGeom>
          <a:ln w="12700">
            <a:miter lim="400000"/>
          </a:ln>
          <a:effectLst>
            <a:outerShdw blurRad="76200" dist="50800" dir="3180000" rotWithShape="0">
              <a:srgbClr val="000000">
                <a:alpha val="50000"/>
              </a:srgbClr>
            </a:outerShdw>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2" name="IMG_6041.jpeg" descr="IMG_6041.jpeg"/>
          <p:cNvPicPr>
            <a:picLocks noChangeAspect="1"/>
          </p:cNvPicPr>
          <p:nvPr/>
        </p:nvPicPr>
        <p:blipFill>
          <a:blip r:embed="rId3"/>
          <a:stretch>
            <a:fillRect/>
          </a:stretch>
        </p:blipFill>
        <p:spPr>
          <a:xfrm>
            <a:off x="1464233" y="2661151"/>
            <a:ext cx="20591934" cy="743912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sto elenco puntato diapositiva"/>
          <p:cNvSpPr txBox="1">
            <a:spLocks noGrp="1"/>
          </p:cNvSpPr>
          <p:nvPr>
            <p:ph type="body" idx="1"/>
          </p:nvPr>
        </p:nvSpPr>
        <p:spPr>
          <a:xfrm>
            <a:off x="532559" y="997940"/>
            <a:ext cx="21826354" cy="7046501"/>
          </a:xfrm>
          <a:prstGeom prst="rect">
            <a:avLst/>
          </a:prstGeom>
        </p:spPr>
        <p:txBody>
          <a:bodyPr spcCol="1091317"/>
          <a:lstStyle/>
          <a:p>
            <a:endParaRPr/>
          </a:p>
        </p:txBody>
      </p:sp>
      <p:pic>
        <p:nvPicPr>
          <p:cNvPr id="205" name="Immagine" descr="Immagine"/>
          <p:cNvPicPr>
            <a:picLocks noChangeAspect="1"/>
          </p:cNvPicPr>
          <p:nvPr/>
        </p:nvPicPr>
        <p:blipFill>
          <a:blip r:embed="rId2"/>
          <a:srcRect/>
          <a:stretch>
            <a:fillRect/>
          </a:stretch>
        </p:blipFill>
        <p:spPr>
          <a:xfrm>
            <a:off x="1372974" y="997781"/>
            <a:ext cx="9203918" cy="7642616"/>
          </a:xfrm>
          <a:prstGeom prst="rect">
            <a:avLst/>
          </a:prstGeom>
          <a:ln w="12700">
            <a:miter lim="400000"/>
          </a:ln>
        </p:spPr>
      </p:pic>
      <p:pic>
        <p:nvPicPr>
          <p:cNvPr id="206" name="Filmato" descr="Filmato"/>
          <p:cNvPicPr>
            <a:picLocks/>
          </p:cNvPicPr>
          <p:nvPr/>
        </p:nvPicPr>
        <p:blipFill>
          <a:blip r:embed="rId3"/>
          <a:stretch>
            <a:fillRect/>
          </a:stretch>
        </p:blipFill>
        <p:spPr>
          <a:xfrm>
            <a:off x="11445734" y="4121408"/>
            <a:ext cx="9571127" cy="2411926"/>
          </a:xfrm>
          <a:prstGeom prst="rect">
            <a:avLst/>
          </a:prstGeom>
          <a:ln w="12700">
            <a:miter lim="400000"/>
          </a:ln>
        </p:spPr>
      </p:pic>
      <p:sp>
        <p:nvSpPr>
          <p:cNvPr id="207" name="WIFI:S:Vodafone-E78383413;T:WPA;P:c4K3kmKP3KXEepGb;"/>
          <p:cNvSpPr txBox="1"/>
          <p:nvPr/>
        </p:nvSpPr>
        <p:spPr>
          <a:xfrm>
            <a:off x="6894106" y="13716000"/>
            <a:ext cx="848776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WIFI:S:Vodafone-E78383413;T:WPA;P:c4K3kmKP3KXEepGb;</a:t>
            </a:r>
          </a:p>
        </p:txBody>
      </p:sp>
      <p:sp>
        <p:nvSpPr>
          <p:cNvPr id="208" name="https://phet.colorado.edu/it/simulations/faradays-law"/>
          <p:cNvSpPr txBox="1"/>
          <p:nvPr/>
        </p:nvSpPr>
        <p:spPr>
          <a:xfrm>
            <a:off x="2255186" y="8834001"/>
            <a:ext cx="2117657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https://phet.colorado.edu/it/simulations/faradays-law</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G_6043.jpeg" descr="IMG_6043.jpeg"/>
          <p:cNvPicPr>
            <a:picLocks noChangeAspect="1"/>
          </p:cNvPicPr>
          <p:nvPr/>
        </p:nvPicPr>
        <p:blipFill>
          <a:blip r:embed="rId2"/>
          <a:stretch>
            <a:fillRect/>
          </a:stretch>
        </p:blipFill>
        <p:spPr>
          <a:xfrm>
            <a:off x="5870726" y="5373280"/>
            <a:ext cx="18051694" cy="7179061"/>
          </a:xfrm>
          <a:prstGeom prst="rect">
            <a:avLst/>
          </a:prstGeom>
          <a:ln w="12700">
            <a:miter lim="400000"/>
          </a:ln>
        </p:spPr>
      </p:pic>
      <p:pic>
        <p:nvPicPr>
          <p:cNvPr id="211" name="IMG_6044.gif" descr="IMG_6044.gif"/>
          <p:cNvPicPr>
            <a:picLocks/>
          </p:cNvPicPr>
          <p:nvPr/>
        </p:nvPicPr>
        <p:blipFill>
          <a:blip r:embed="rId3"/>
          <a:stretch>
            <a:fillRect/>
          </a:stretch>
        </p:blipFill>
        <p:spPr>
          <a:xfrm>
            <a:off x="16216802" y="590141"/>
            <a:ext cx="6613227" cy="4959922"/>
          </a:xfrm>
          <a:prstGeom prst="rect">
            <a:avLst/>
          </a:prstGeom>
          <a:ln w="12700">
            <a:miter lim="400000"/>
          </a:ln>
        </p:spPr>
      </p:pic>
      <p:pic>
        <p:nvPicPr>
          <p:cNvPr id="212" name="IMG_6042.jpeg" descr="IMG_6042.jpeg"/>
          <p:cNvPicPr>
            <a:picLocks noChangeAspect="1"/>
          </p:cNvPicPr>
          <p:nvPr/>
        </p:nvPicPr>
        <p:blipFill>
          <a:blip r:embed="rId4"/>
          <a:stretch>
            <a:fillRect/>
          </a:stretch>
        </p:blipFill>
        <p:spPr>
          <a:xfrm>
            <a:off x="2093216" y="495406"/>
            <a:ext cx="9387324" cy="494813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magine" descr="Immagine"/>
          <p:cNvPicPr>
            <a:picLocks noChangeAspect="1"/>
          </p:cNvPicPr>
          <p:nvPr/>
        </p:nvPicPr>
        <p:blipFill>
          <a:blip r:embed="rId2"/>
          <a:stretch>
            <a:fillRect/>
          </a:stretch>
        </p:blipFill>
        <p:spPr>
          <a:xfrm>
            <a:off x="0" y="-389215"/>
            <a:ext cx="24384005" cy="6741461"/>
          </a:xfrm>
          <a:prstGeom prst="rect">
            <a:avLst/>
          </a:prstGeom>
          <a:ln w="12700">
            <a:miter lim="400000"/>
          </a:ln>
        </p:spPr>
      </p:pic>
      <p:pic>
        <p:nvPicPr>
          <p:cNvPr id="160" name="IMG_9716.jpeg" descr="IMG_9716.jpeg"/>
          <p:cNvPicPr>
            <a:picLocks noChangeAspect="1"/>
          </p:cNvPicPr>
          <p:nvPr/>
        </p:nvPicPr>
        <p:blipFill>
          <a:blip r:embed="rId3"/>
          <a:stretch>
            <a:fillRect/>
          </a:stretch>
        </p:blipFill>
        <p:spPr>
          <a:xfrm>
            <a:off x="4588207" y="6287498"/>
            <a:ext cx="14549618" cy="7428502"/>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magine" descr="Immagine"/>
          <p:cNvPicPr>
            <a:picLocks noChangeAspect="1"/>
          </p:cNvPicPr>
          <p:nvPr/>
        </p:nvPicPr>
        <p:blipFill>
          <a:blip r:embed="rId2"/>
          <a:stretch>
            <a:fillRect/>
          </a:stretch>
        </p:blipFill>
        <p:spPr>
          <a:xfrm>
            <a:off x="9136042" y="1313863"/>
            <a:ext cx="14775125" cy="4832303"/>
          </a:xfrm>
          <a:prstGeom prst="rect">
            <a:avLst/>
          </a:prstGeom>
          <a:ln w="12700">
            <a:miter lim="400000"/>
          </a:ln>
        </p:spPr>
      </p:pic>
      <p:pic>
        <p:nvPicPr>
          <p:cNvPr id="215" name="Immagine" descr="Immagine"/>
          <p:cNvPicPr>
            <a:picLocks noChangeAspect="1"/>
          </p:cNvPicPr>
          <p:nvPr/>
        </p:nvPicPr>
        <p:blipFill>
          <a:blip r:embed="rId3"/>
          <a:srcRect l="7869" t="4441"/>
          <a:stretch>
            <a:fillRect/>
          </a:stretch>
        </p:blipFill>
        <p:spPr>
          <a:xfrm>
            <a:off x="2450894" y="1503974"/>
            <a:ext cx="4901803" cy="5064728"/>
          </a:xfrm>
          <a:prstGeom prst="rect">
            <a:avLst/>
          </a:prstGeom>
          <a:ln w="12700">
            <a:miter lim="400000"/>
          </a:ln>
        </p:spPr>
      </p:pic>
      <p:pic>
        <p:nvPicPr>
          <p:cNvPr id="216" name="Immagine" descr="Immagine"/>
          <p:cNvPicPr>
            <a:picLocks noChangeAspect="1"/>
          </p:cNvPicPr>
          <p:nvPr/>
        </p:nvPicPr>
        <p:blipFill>
          <a:blip r:embed="rId4"/>
          <a:stretch>
            <a:fillRect/>
          </a:stretch>
        </p:blipFill>
        <p:spPr>
          <a:xfrm>
            <a:off x="6892751" y="7302886"/>
            <a:ext cx="13769594" cy="512056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magine" descr="Immagine"/>
          <p:cNvPicPr>
            <a:picLocks noChangeAspect="1"/>
          </p:cNvPicPr>
          <p:nvPr/>
        </p:nvPicPr>
        <p:blipFill>
          <a:blip r:embed="rId2"/>
          <a:stretch>
            <a:fillRect/>
          </a:stretch>
        </p:blipFill>
        <p:spPr>
          <a:xfrm>
            <a:off x="5090197" y="-41803"/>
            <a:ext cx="15715460" cy="1347039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magine" descr="Immagine"/>
          <p:cNvPicPr>
            <a:picLocks noChangeAspect="1"/>
          </p:cNvPicPr>
          <p:nvPr/>
        </p:nvPicPr>
        <p:blipFill>
          <a:blip r:embed="rId2"/>
          <a:stretch>
            <a:fillRect/>
          </a:stretch>
        </p:blipFill>
        <p:spPr>
          <a:xfrm>
            <a:off x="-1" y="963419"/>
            <a:ext cx="13937687" cy="12533893"/>
          </a:xfrm>
          <a:prstGeom prst="rect">
            <a:avLst/>
          </a:prstGeom>
          <a:ln w="12700">
            <a:miter lim="400000"/>
          </a:ln>
        </p:spPr>
      </p:pic>
      <p:pic>
        <p:nvPicPr>
          <p:cNvPr id="221" name="Immagine" descr="Immagine"/>
          <p:cNvPicPr>
            <a:picLocks noChangeAspect="1"/>
          </p:cNvPicPr>
          <p:nvPr/>
        </p:nvPicPr>
        <p:blipFill>
          <a:blip r:embed="rId3"/>
          <a:stretch>
            <a:fillRect/>
          </a:stretch>
        </p:blipFill>
        <p:spPr>
          <a:xfrm>
            <a:off x="13937853" y="3590507"/>
            <a:ext cx="10125493" cy="10125493"/>
          </a:xfrm>
          <a:prstGeom prst="rect">
            <a:avLst/>
          </a:prstGeom>
          <a:ln w="12700">
            <a:miter lim="400000"/>
          </a:ln>
        </p:spPr>
      </p:pic>
      <p:sp>
        <p:nvSpPr>
          <p:cNvPr id="222" name="Maxwell"/>
          <p:cNvSpPr txBox="1">
            <a:spLocks noGrp="1"/>
          </p:cNvSpPr>
          <p:nvPr>
            <p:ph type="title" idx="4294967295"/>
          </p:nvPr>
        </p:nvSpPr>
        <p:spPr>
          <a:xfrm>
            <a:off x="14991382" y="1623072"/>
            <a:ext cx="16707818" cy="796777"/>
          </a:xfrm>
          <a:prstGeom prst="rect">
            <a:avLst/>
          </a:prstGeom>
        </p:spPr>
        <p:txBody>
          <a:bodyPr/>
          <a:lstStyle>
            <a:lvl1pPr defTabSz="975335">
              <a:defRPr sz="3400" spc="-68"/>
            </a:lvl1pPr>
          </a:lstStyle>
          <a:p>
            <a:r>
              <a:t>Maxwell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magine" descr="Immagine"/>
          <p:cNvPicPr>
            <a:picLocks noChangeAspect="1"/>
          </p:cNvPicPr>
          <p:nvPr/>
        </p:nvPicPr>
        <p:blipFill>
          <a:blip r:embed="rId2"/>
          <a:stretch>
            <a:fillRect/>
          </a:stretch>
        </p:blipFill>
        <p:spPr>
          <a:xfrm>
            <a:off x="13560714" y="75033"/>
            <a:ext cx="10969753" cy="13448101"/>
          </a:xfrm>
          <a:prstGeom prst="rect">
            <a:avLst/>
          </a:prstGeom>
          <a:ln w="12700">
            <a:miter lim="400000"/>
          </a:ln>
        </p:spPr>
      </p:pic>
      <p:pic>
        <p:nvPicPr>
          <p:cNvPr id="225" name="IMG_9662.jpeg" descr="IMG_9662.jpeg"/>
          <p:cNvPicPr>
            <a:picLocks noChangeAspect="1"/>
          </p:cNvPicPr>
          <p:nvPr/>
        </p:nvPicPr>
        <p:blipFill>
          <a:blip r:embed="rId3"/>
          <a:stretch>
            <a:fillRect/>
          </a:stretch>
        </p:blipFill>
        <p:spPr>
          <a:xfrm>
            <a:off x="0" y="2747256"/>
            <a:ext cx="13268642" cy="1096874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magine" descr="Immagine"/>
          <p:cNvPicPr>
            <a:picLocks noChangeAspect="1"/>
          </p:cNvPicPr>
          <p:nvPr/>
        </p:nvPicPr>
        <p:blipFill>
          <a:blip r:embed="rId2"/>
          <a:stretch>
            <a:fillRect/>
          </a:stretch>
        </p:blipFill>
        <p:spPr>
          <a:xfrm>
            <a:off x="267555" y="-336652"/>
            <a:ext cx="23271571" cy="1482325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G_9723.jpeg" descr="IMG_9723.jpeg"/>
          <p:cNvPicPr>
            <a:picLocks noChangeAspect="1"/>
          </p:cNvPicPr>
          <p:nvPr/>
        </p:nvPicPr>
        <p:blipFill>
          <a:blip r:embed="rId2"/>
          <a:stretch>
            <a:fillRect/>
          </a:stretch>
        </p:blipFill>
        <p:spPr>
          <a:xfrm>
            <a:off x="-177921" y="2228446"/>
            <a:ext cx="24561921" cy="559466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magine" descr="Immagine"/>
          <p:cNvPicPr>
            <a:picLocks noChangeAspect="1"/>
          </p:cNvPicPr>
          <p:nvPr/>
        </p:nvPicPr>
        <p:blipFill>
          <a:blip r:embed="rId2"/>
          <a:stretch>
            <a:fillRect/>
          </a:stretch>
        </p:blipFill>
        <p:spPr>
          <a:xfrm>
            <a:off x="1835731" y="-521461"/>
            <a:ext cx="26529826" cy="8863375"/>
          </a:xfrm>
          <a:prstGeom prst="rect">
            <a:avLst/>
          </a:prstGeom>
          <a:ln w="12700">
            <a:miter lim="400000"/>
          </a:ln>
        </p:spPr>
      </p:pic>
      <p:pic>
        <p:nvPicPr>
          <p:cNvPr id="232" name="Immagine" descr="Immagine"/>
          <p:cNvPicPr>
            <a:picLocks noChangeAspect="1"/>
          </p:cNvPicPr>
          <p:nvPr/>
        </p:nvPicPr>
        <p:blipFill>
          <a:blip r:embed="rId3"/>
          <a:stretch>
            <a:fillRect/>
          </a:stretch>
        </p:blipFill>
        <p:spPr>
          <a:xfrm>
            <a:off x="10751669" y="9097412"/>
            <a:ext cx="12079217" cy="5135633"/>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ambiando da quadrata a circolare la forma di una spira di filo conduttore lunga 1,22 m, al suo interno si genera una fem indotta. Calcola la fem indotta sapendo che il cambiamento di forma avviene in 4,25 s e che il campo magnetico nel quale è immersa l"/>
          <p:cNvSpPr txBox="1"/>
          <p:nvPr/>
        </p:nvSpPr>
        <p:spPr>
          <a:xfrm>
            <a:off x="716297" y="3352031"/>
            <a:ext cx="22132012" cy="4336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5600"/>
            </a:lvl1pPr>
          </a:lstStyle>
          <a:p>
            <a:r>
              <a:t>Cambiando da quadrata a circolare la forma di una spira di filo conduttore lunga 1,22 m, al suo interno si genera una fem indotta. Calcola la fem indotta sapendo che il cambiamento di forma avviene in 4,25 s e che il campo magnetico nel quale è immersa la spira vale 0,125 T e forma un angolo di 60° con il vettore superficie.</a:t>
            </a:r>
          </a:p>
        </p:txBody>
      </p:sp>
      <p:pic>
        <p:nvPicPr>
          <p:cNvPr id="235" name="IMG_6459.jpeg" descr="IMG_6459.jpeg"/>
          <p:cNvPicPr>
            <a:picLocks noChangeAspect="1"/>
          </p:cNvPicPr>
          <p:nvPr/>
        </p:nvPicPr>
        <p:blipFill>
          <a:blip r:embed="rId2"/>
          <a:stretch>
            <a:fillRect/>
          </a:stretch>
        </p:blipFill>
        <p:spPr>
          <a:xfrm>
            <a:off x="4961428" y="8372408"/>
            <a:ext cx="6612956" cy="3827362"/>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Un'asta conduttrice lunga L=10 cm ruota con velocità angolare costante ω=20 rad/s intorno a un suo estremo 0. L'asta è adagiata su un piano perpendicolare a un campo di induzione magnetica uniforme B=0,01 T. Calcolare la differenza di potenziale fra le e"/>
          <p:cNvSpPr txBox="1"/>
          <p:nvPr/>
        </p:nvSpPr>
        <p:spPr>
          <a:xfrm>
            <a:off x="697534" y="2234118"/>
            <a:ext cx="22592112" cy="2029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4300"/>
            </a:lvl1pPr>
          </a:lstStyle>
          <a:p>
            <a:r>
              <a:t>Un'asta conduttrice lunga L=10 cm ruota con velocità angolare costante ω=20 rad/s intorno a un suo estremo 0. L'asta è adagiata su un piano perpendicolare a un campo di induzione magnetica uniforme B=0,01 T. Calcolare la differenza di potenziale fra le estremità dell’asta.</a:t>
            </a:r>
          </a:p>
        </p:txBody>
      </p:sp>
      <p:pic>
        <p:nvPicPr>
          <p:cNvPr id="238" name="Immagine" descr="Immagine"/>
          <p:cNvPicPr>
            <a:picLocks noChangeAspect="1"/>
          </p:cNvPicPr>
          <p:nvPr/>
        </p:nvPicPr>
        <p:blipFill>
          <a:blip r:embed="rId2"/>
          <a:stretch>
            <a:fillRect/>
          </a:stretch>
        </p:blipFill>
        <p:spPr>
          <a:xfrm>
            <a:off x="2830669" y="4702812"/>
            <a:ext cx="6962308" cy="709305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Una spira circolare di Reggio r=10 cm e resistenza R=0,20 Ω è immersa in un campo di induzione magnetica il cui modulo varia di 4,0·10-2 T ogni secondo. Sapendo che il piano della spira è ortogonale al campo, calcolare: 1) la forza elettromotrice indotta"/>
          <p:cNvSpPr txBox="1"/>
          <p:nvPr/>
        </p:nvSpPr>
        <p:spPr>
          <a:xfrm>
            <a:off x="662500" y="1845323"/>
            <a:ext cx="21817966" cy="2727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4400"/>
            </a:pPr>
            <a:r>
              <a:t>Una spira circolare di Reggio r=10 cm e resistenza R=0,20 Ω è immersa in un campo di induzione magnetica il cui modulo varia di 4,0·10</a:t>
            </a:r>
            <a:r>
              <a:rPr i="1" baseline="31999"/>
              <a:t>-2</a:t>
            </a:r>
            <a:r>
              <a:t> T ogni secondo. Sapendo che il piano della spira è ortogonale al campo, calcolare: 1) la forza elettromotrice indotta nella spira; 2) la potenza dissipata per  effetto Joule.</a:t>
            </a:r>
          </a:p>
        </p:txBody>
      </p:sp>
      <p:pic>
        <p:nvPicPr>
          <p:cNvPr id="241" name="Immagine" descr="Immagine"/>
          <p:cNvPicPr>
            <a:picLocks noChangeAspect="1"/>
          </p:cNvPicPr>
          <p:nvPr/>
        </p:nvPicPr>
        <p:blipFill>
          <a:blip r:embed="rId2"/>
          <a:stretch>
            <a:fillRect/>
          </a:stretch>
        </p:blipFill>
        <p:spPr>
          <a:xfrm>
            <a:off x="12734961" y="4733587"/>
            <a:ext cx="9573066" cy="782822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Avocado e lime" descr="Avocado e lime"/>
          <p:cNvPicPr>
            <a:picLocks noGrp="1" noChangeAspect="1"/>
          </p:cNvPicPr>
          <p:nvPr>
            <p:ph type="pic" idx="21"/>
          </p:nvPr>
        </p:nvPicPr>
        <p:blipFill>
          <a:blip r:embed="rId2"/>
          <a:stretch>
            <a:fillRect/>
          </a:stretch>
        </p:blipFill>
        <p:spPr>
          <a:prstGeom prst="rect">
            <a:avLst/>
          </a:prstGeom>
        </p:spPr>
      </p:pic>
      <p:pic>
        <p:nvPicPr>
          <p:cNvPr id="163" name="IMG_9710.jpeg" descr="IMG_9710.jpeg"/>
          <p:cNvPicPr>
            <a:picLocks noChangeAspect="1"/>
          </p:cNvPicPr>
          <p:nvPr/>
        </p:nvPicPr>
        <p:blipFill>
          <a:blip r:embed="rId3"/>
          <a:stretch>
            <a:fillRect/>
          </a:stretch>
        </p:blipFill>
        <p:spPr>
          <a:xfrm>
            <a:off x="1042165" y="-1055976"/>
            <a:ext cx="22299670" cy="1554008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Una bobina è composta da N=20 spire, ognuna con un’area A=4,0 cm2 ed è collegata ad un circuito che contiene una lampadina da 1,5 V, ma nessun generatore. Avvicinando e allontanando una calamita, il campo magnetico medio sulla superficie della bobina pas"/>
          <p:cNvSpPr txBox="1"/>
          <p:nvPr/>
        </p:nvSpPr>
        <p:spPr>
          <a:xfrm>
            <a:off x="866165" y="1451486"/>
            <a:ext cx="20492811" cy="465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5000"/>
            </a:pPr>
            <a:r>
              <a:t>Una bobina è composta da N=20 spire, ognuna con un’area A=4,0 cm</a:t>
            </a:r>
            <a:r>
              <a:rPr baseline="31999"/>
              <a:t>2</a:t>
            </a:r>
            <a:r>
              <a:t> ed è collegata ad un circuito che contiene una lampadina da 1,5 V, ma nessun generatore. Avvicinando e allontanando una calamita, il campo magnetico medio sulla superficie della bobina passa dal valore zero al valore di 9,4 mT in un intervallo di tempo Δt=0,5 s. Calcola la forza  elettromotrice indotta  nel circuito e verifica se la lampadina si accende.</a:t>
            </a:r>
          </a:p>
        </p:txBody>
      </p:sp>
      <p:pic>
        <p:nvPicPr>
          <p:cNvPr id="244" name="Immagine" descr="Immagine"/>
          <p:cNvPicPr>
            <a:picLocks noChangeAspect="1"/>
          </p:cNvPicPr>
          <p:nvPr/>
        </p:nvPicPr>
        <p:blipFill>
          <a:blip r:embed="rId2"/>
          <a:stretch>
            <a:fillRect/>
          </a:stretch>
        </p:blipFill>
        <p:spPr>
          <a:xfrm>
            <a:off x="8865816" y="6035095"/>
            <a:ext cx="7539771" cy="683605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La bobina di un generatore elettrico ha N=100 avvolgimenti e un’area A=2,5x10-3 m2 Si vuole che, quando la bobina ruota a 60 giri/s, la massima fem prodotta sia di 120 V. Calcolare l’intensità del campo magnetico necessario a far lavorare il generatore  "/>
          <p:cNvSpPr txBox="1"/>
          <p:nvPr/>
        </p:nvSpPr>
        <p:spPr>
          <a:xfrm>
            <a:off x="660430" y="1453334"/>
            <a:ext cx="21967438" cy="313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5000"/>
            </a:pPr>
            <a:r>
              <a:t>La bobina di un generatore elettrico ha N=100 avvolgimenti e un’area A=2,5x10</a:t>
            </a:r>
            <a:r>
              <a:rPr baseline="31999"/>
              <a:t>-3</a:t>
            </a:r>
            <a:r>
              <a:t> m</a:t>
            </a:r>
            <a:r>
              <a:rPr baseline="31999"/>
              <a:t>2</a:t>
            </a:r>
            <a:r>
              <a:t> Si vuole che, quando la bobina ruota a 60 giri/s, la massima fem prodotta sia di 120 V. Calcolare l’intensità del campo magnetico necessario a far lavorare il generatore  alla tensione desiderata.</a:t>
            </a:r>
          </a:p>
        </p:txBody>
      </p:sp>
      <p:sp>
        <p:nvSpPr>
          <p:cNvPr id="247" name="Il generatore può essere schematizzato come in figura. La rotazione della bobina fa sì che il flusso magnetico che la attraversa vari  in continuazione"/>
          <p:cNvSpPr txBox="1"/>
          <p:nvPr/>
        </p:nvSpPr>
        <p:spPr>
          <a:xfrm>
            <a:off x="852054" y="4957517"/>
            <a:ext cx="12216914" cy="1348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700" b="1"/>
            </a:lvl1pPr>
          </a:lstStyle>
          <a:p>
            <a:r>
              <a:t>Il generatore può essere schematizzato come in figura. La rotazione della bobina fa sì che il flusso magnetico che la attraversa vari  in continuazione</a:t>
            </a:r>
          </a:p>
        </p:txBody>
      </p:sp>
      <p:pic>
        <p:nvPicPr>
          <p:cNvPr id="248" name="Immagine" descr="Immagine"/>
          <p:cNvPicPr>
            <a:picLocks noChangeAspect="1"/>
          </p:cNvPicPr>
          <p:nvPr/>
        </p:nvPicPr>
        <p:blipFill>
          <a:blip r:embed="rId2"/>
          <a:stretch>
            <a:fillRect/>
          </a:stretch>
        </p:blipFill>
        <p:spPr>
          <a:xfrm>
            <a:off x="13846545" y="4768079"/>
            <a:ext cx="7977884" cy="7409727"/>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G_9711.jpeg" descr="IMG_9711.jpeg"/>
          <p:cNvPicPr>
            <a:picLocks noChangeAspect="1"/>
          </p:cNvPicPr>
          <p:nvPr/>
        </p:nvPicPr>
        <p:blipFill>
          <a:blip r:embed="rId2"/>
          <a:stretch>
            <a:fillRect/>
          </a:stretch>
        </p:blipFill>
        <p:spPr>
          <a:xfrm>
            <a:off x="149573" y="-1"/>
            <a:ext cx="24234427" cy="4965465"/>
          </a:xfrm>
          <a:prstGeom prst="rect">
            <a:avLst/>
          </a:prstGeom>
          <a:ln w="12700">
            <a:miter lim="400000"/>
          </a:ln>
        </p:spPr>
      </p:pic>
      <p:pic>
        <p:nvPicPr>
          <p:cNvPr id="251" name="IMG_9712.jpeg" descr="IMG_9712.jpeg"/>
          <p:cNvPicPr>
            <a:picLocks noChangeAspect="1"/>
          </p:cNvPicPr>
          <p:nvPr/>
        </p:nvPicPr>
        <p:blipFill>
          <a:blip r:embed="rId3"/>
          <a:stretch>
            <a:fillRect/>
          </a:stretch>
        </p:blipFill>
        <p:spPr>
          <a:xfrm>
            <a:off x="1838777" y="5089827"/>
            <a:ext cx="19486835" cy="862617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magine" descr="Immagine"/>
          <p:cNvPicPr>
            <a:picLocks noChangeAspect="1"/>
          </p:cNvPicPr>
          <p:nvPr/>
        </p:nvPicPr>
        <p:blipFill>
          <a:blip r:embed="rId2"/>
          <a:stretch>
            <a:fillRect/>
          </a:stretch>
        </p:blipFill>
        <p:spPr>
          <a:xfrm>
            <a:off x="996734" y="-672757"/>
            <a:ext cx="24150023" cy="1449001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G_9712.jpeg" descr="IMG_9712.jpeg"/>
          <p:cNvPicPr>
            <a:picLocks noChangeAspect="1"/>
          </p:cNvPicPr>
          <p:nvPr/>
        </p:nvPicPr>
        <p:blipFill>
          <a:blip r:embed="rId2"/>
          <a:stretch>
            <a:fillRect/>
          </a:stretch>
        </p:blipFill>
        <p:spPr>
          <a:xfrm>
            <a:off x="-1132155" y="831777"/>
            <a:ext cx="27226907" cy="1205244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magine" descr="Immagine"/>
          <p:cNvPicPr>
            <a:picLocks noChangeAspect="1"/>
          </p:cNvPicPr>
          <p:nvPr/>
        </p:nvPicPr>
        <p:blipFill>
          <a:blip r:embed="rId2"/>
          <a:stretch>
            <a:fillRect/>
          </a:stretch>
        </p:blipFill>
        <p:spPr>
          <a:xfrm>
            <a:off x="-259729" y="0"/>
            <a:ext cx="24454023" cy="1480283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magine" descr="Immagine"/>
          <p:cNvPicPr>
            <a:picLocks noChangeAspect="1"/>
          </p:cNvPicPr>
          <p:nvPr/>
        </p:nvPicPr>
        <p:blipFill>
          <a:blip r:embed="rId2"/>
          <a:stretch>
            <a:fillRect/>
          </a:stretch>
        </p:blipFill>
        <p:spPr>
          <a:xfrm>
            <a:off x="273007" y="-127059"/>
            <a:ext cx="24141909" cy="1397011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magine" descr="Immagine"/>
          <p:cNvPicPr>
            <a:picLocks noChangeAspect="1"/>
          </p:cNvPicPr>
          <p:nvPr/>
        </p:nvPicPr>
        <p:blipFill>
          <a:blip r:embed="rId2"/>
          <a:stretch>
            <a:fillRect/>
          </a:stretch>
        </p:blipFill>
        <p:spPr>
          <a:xfrm>
            <a:off x="2393606" y="597314"/>
            <a:ext cx="22465548" cy="1300006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magine" descr="Immagine"/>
          <p:cNvPicPr>
            <a:picLocks noChangeAspect="1"/>
          </p:cNvPicPr>
          <p:nvPr/>
        </p:nvPicPr>
        <p:blipFill>
          <a:blip r:embed="rId2"/>
          <a:stretch>
            <a:fillRect/>
          </a:stretch>
        </p:blipFill>
        <p:spPr>
          <a:xfrm>
            <a:off x="139397" y="139862"/>
            <a:ext cx="24105207" cy="7842226"/>
          </a:xfrm>
          <a:prstGeom prst="rect">
            <a:avLst/>
          </a:prstGeom>
          <a:ln w="12700">
            <a:miter lim="400000"/>
          </a:ln>
        </p:spPr>
      </p:pic>
      <p:sp>
        <p:nvSpPr>
          <p:cNvPr id="176" name="REATTANZA  INDUTTIVA XL=ωL…"/>
          <p:cNvSpPr txBox="1"/>
          <p:nvPr/>
        </p:nvSpPr>
        <p:spPr>
          <a:xfrm>
            <a:off x="4220391" y="8642873"/>
            <a:ext cx="16871190" cy="160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5000">
                <a:solidFill>
                  <a:srgbClr val="000000"/>
                </a:solidFill>
              </a:defRPr>
            </a:pPr>
            <a:r>
              <a:t>REATTANZA  INDUTTIVA X</a:t>
            </a:r>
            <a:r>
              <a:rPr baseline="-5998"/>
              <a:t>L</a:t>
            </a:r>
            <a:r>
              <a:t>=ωL</a:t>
            </a:r>
          </a:p>
          <a:p>
            <a:pPr algn="l" defTabSz="457200">
              <a:defRPr sz="5000">
                <a:solidFill>
                  <a:srgbClr val="000000"/>
                </a:solidFill>
              </a:defRPr>
            </a:pPr>
            <a:r>
              <a:t>φ=LI</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Macintosh PowerPoint</Application>
  <PresentationFormat>Personalizzato</PresentationFormat>
  <Paragraphs>21</Paragraphs>
  <Slides>32</Slides>
  <Notes>0</Notes>
  <HiddenSlides>1</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Cambria Math</vt:lpstr>
      <vt:lpstr>Helvetica Neue</vt:lpstr>
      <vt:lpstr>Helvetica Neue Medium</vt:lpstr>
      <vt:lpstr>21_BasicWhite</vt:lpstr>
      <vt:lpstr>induzione elettromagnetica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Maxwell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 Office User</cp:lastModifiedBy>
  <cp:revision>1</cp:revision>
  <dcterms:modified xsi:type="dcterms:W3CDTF">2024-09-02T13:23:46Z</dcterms:modified>
</cp:coreProperties>
</file>