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5" r:id="rId4"/>
    <p:sldId id="326" r:id="rId5"/>
    <p:sldId id="357" r:id="rId6"/>
    <p:sldId id="364" r:id="rId7"/>
    <p:sldId id="369" r:id="rId8"/>
    <p:sldId id="327" r:id="rId9"/>
    <p:sldId id="328" r:id="rId10"/>
    <p:sldId id="329" r:id="rId11"/>
    <p:sldId id="330" r:id="rId12"/>
    <p:sldId id="331" r:id="rId13"/>
    <p:sldId id="335" r:id="rId14"/>
    <p:sldId id="336" r:id="rId15"/>
    <p:sldId id="337" r:id="rId16"/>
    <p:sldId id="347" r:id="rId17"/>
    <p:sldId id="370" r:id="rId18"/>
    <p:sldId id="338" r:id="rId19"/>
    <p:sldId id="339" r:id="rId20"/>
    <p:sldId id="341" r:id="rId21"/>
    <p:sldId id="342" r:id="rId22"/>
    <p:sldId id="343" r:id="rId23"/>
    <p:sldId id="345" r:id="rId24"/>
    <p:sldId id="346" r:id="rId25"/>
    <p:sldId id="340" r:id="rId26"/>
    <p:sldId id="348" r:id="rId27"/>
    <p:sldId id="350" r:id="rId28"/>
    <p:sldId id="353" r:id="rId29"/>
    <p:sldId id="351" r:id="rId30"/>
    <p:sldId id="352" r:id="rId31"/>
    <p:sldId id="354" r:id="rId32"/>
    <p:sldId id="356" r:id="rId33"/>
    <p:sldId id="355" r:id="rId34"/>
    <p:sldId id="260" r:id="rId35"/>
    <p:sldId id="262" r:id="rId36"/>
    <p:sldId id="263" r:id="rId37"/>
    <p:sldId id="264" r:id="rId38"/>
    <p:sldId id="265" r:id="rId39"/>
    <p:sldId id="266" r:id="rId40"/>
    <p:sldId id="267" r:id="rId41"/>
    <p:sldId id="269" r:id="rId42"/>
    <p:sldId id="268" r:id="rId43"/>
    <p:sldId id="270" r:id="rId44"/>
    <p:sldId id="311" r:id="rId45"/>
    <p:sldId id="272" r:id="rId46"/>
    <p:sldId id="271" r:id="rId47"/>
    <p:sldId id="273" r:id="rId48"/>
    <p:sldId id="274" r:id="rId49"/>
    <p:sldId id="259" r:id="rId50"/>
    <p:sldId id="332" r:id="rId51"/>
    <p:sldId id="333" r:id="rId52"/>
    <p:sldId id="334" r:id="rId53"/>
    <p:sldId id="307" r:id="rId54"/>
    <p:sldId id="309" r:id="rId55"/>
    <p:sldId id="275" r:id="rId56"/>
    <p:sldId id="276" r:id="rId57"/>
    <p:sldId id="279" r:id="rId58"/>
    <p:sldId id="308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280" r:id="rId67"/>
    <p:sldId id="282" r:id="rId68"/>
    <p:sldId id="283" r:id="rId69"/>
    <p:sldId id="284" r:id="rId70"/>
    <p:sldId id="285" r:id="rId71"/>
    <p:sldId id="286" r:id="rId72"/>
    <p:sldId id="287" r:id="rId73"/>
    <p:sldId id="288" r:id="rId74"/>
    <p:sldId id="289" r:id="rId75"/>
    <p:sldId id="290" r:id="rId76"/>
    <p:sldId id="291" r:id="rId77"/>
    <p:sldId id="292" r:id="rId78"/>
    <p:sldId id="323" r:id="rId79"/>
    <p:sldId id="324" r:id="rId80"/>
    <p:sldId id="358" r:id="rId81"/>
    <p:sldId id="359" r:id="rId82"/>
    <p:sldId id="360" r:id="rId83"/>
    <p:sldId id="293" r:id="rId84"/>
    <p:sldId id="294" r:id="rId85"/>
    <p:sldId id="295" r:id="rId86"/>
    <p:sldId id="296" r:id="rId87"/>
    <p:sldId id="297" r:id="rId88"/>
    <p:sldId id="298" r:id="rId89"/>
    <p:sldId id="299" r:id="rId90"/>
    <p:sldId id="300" r:id="rId91"/>
    <p:sldId id="301" r:id="rId92"/>
    <p:sldId id="302" r:id="rId93"/>
    <p:sldId id="303" r:id="rId94"/>
    <p:sldId id="304" r:id="rId95"/>
    <p:sldId id="305" r:id="rId96"/>
    <p:sldId id="306" r:id="rId97"/>
    <p:sldId id="258" r:id="rId98"/>
    <p:sldId id="367" r:id="rId99"/>
    <p:sldId id="365" r:id="rId100"/>
    <p:sldId id="366" r:id="rId101"/>
    <p:sldId id="368" r:id="rId102"/>
    <p:sldId id="361" r:id="rId103"/>
    <p:sldId id="362" r:id="rId104"/>
    <p:sldId id="363" r:id="rId105"/>
    <p:sldId id="261" r:id="rId106"/>
  </p:sldIdLst>
  <p:sldSz cx="9144000" cy="6858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F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3" autoAdjust="0"/>
  </p:normalViewPr>
  <p:slideViewPr>
    <p:cSldViewPr>
      <p:cViewPr>
        <p:scale>
          <a:sx n="90" d="100"/>
          <a:sy n="90" d="100"/>
        </p:scale>
        <p:origin x="-123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04/03/2024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7" Type="http://schemas.openxmlformats.org/officeDocument/2006/relationships/image" Target="../media/image139.pn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gif"/><Relationship Id="rId4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7.png"/><Relationship Id="rId4" Type="http://schemas.openxmlformats.org/officeDocument/2006/relationships/oleObject" Target="../embeddings/oleObject1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jpeg"/><Relationship Id="rId4" Type="http://schemas.openxmlformats.org/officeDocument/2006/relationships/image" Target="../media/image10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32.jpeg"/><Relationship Id="rId5" Type="http://schemas.openxmlformats.org/officeDocument/2006/relationships/image" Target="../media/image126.png"/><Relationship Id="rId10" Type="http://schemas.openxmlformats.org/officeDocument/2006/relationships/image" Target="../media/image131.jpe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duino Uno - R3.jpg"/>
          <p:cNvPicPr>
            <a:picLocks noChangeAspect="1" noChangeArrowheads="1"/>
          </p:cNvPicPr>
          <p:nvPr/>
        </p:nvPicPr>
        <p:blipFill>
          <a:blip r:embed="rId2" cstate="print"/>
          <a:srcRect t="8825" b="11764"/>
          <a:stretch>
            <a:fillRect/>
          </a:stretch>
        </p:blipFill>
        <p:spPr bwMode="auto">
          <a:xfrm>
            <a:off x="0" y="0"/>
            <a:ext cx="3071802" cy="2439372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73289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Progettare e creare con Arduino e il "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physical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computing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8596" y="4403366"/>
            <a:ext cx="6400800" cy="1185874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Prof. Giorgio De Nunzio  </a:t>
            </a:r>
            <a:r>
              <a:rPr lang="it-IT" sz="1800" dirty="0" smtClean="0">
                <a:solidFill>
                  <a:srgbClr val="0070C0"/>
                </a:solidFill>
              </a:rPr>
              <a:t>giorgio.denunzio@unisalento.it</a:t>
            </a:r>
          </a:p>
          <a:p>
            <a:r>
              <a:rPr lang="it-IT" sz="1800" i="1" dirty="0" smtClean="0">
                <a:solidFill>
                  <a:srgbClr val="0070C0"/>
                </a:solidFill>
              </a:rPr>
              <a:t>Dipartimento di Matematica e Fisica – Università del Salento</a:t>
            </a:r>
            <a:endParaRPr lang="it-IT" sz="2400" i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4" descr="fig9-res cer"/>
          <p:cNvPicPr>
            <a:picLocks noChangeAspect="1" noChangeArrowheads="1"/>
          </p:cNvPicPr>
          <p:nvPr/>
        </p:nvPicPr>
        <p:blipFill>
          <a:blip r:embed="rId3" cstate="print"/>
          <a:srcRect l="12499" r="10000"/>
          <a:stretch>
            <a:fillRect/>
          </a:stretch>
        </p:blipFill>
        <p:spPr bwMode="auto">
          <a:xfrm>
            <a:off x="0" y="5353049"/>
            <a:ext cx="2214578" cy="1504951"/>
          </a:xfrm>
          <a:prstGeom prst="rect">
            <a:avLst/>
          </a:prstGeom>
          <a:noFill/>
        </p:spPr>
      </p:pic>
      <p:pic>
        <p:nvPicPr>
          <p:cNvPr id="4100" name="Picture 4" descr="https://cdn-reichelt.de/bilder/web/xxl_ws/A500/LED3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326273"/>
            <a:ext cx="1357322" cy="1531727"/>
          </a:xfrm>
          <a:prstGeom prst="rect">
            <a:avLst/>
          </a:prstGeom>
          <a:noFill/>
        </p:spPr>
      </p:pic>
      <p:pic>
        <p:nvPicPr>
          <p:cNvPr id="4102" name="Picture 6" descr="http://www.elemania.altervista.org/diodi/immagini/diod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5373229"/>
            <a:ext cx="2428892" cy="1484771"/>
          </a:xfrm>
          <a:prstGeom prst="rect">
            <a:avLst/>
          </a:prstGeom>
          <a:noFill/>
        </p:spPr>
      </p:pic>
      <p:pic>
        <p:nvPicPr>
          <p:cNvPr id="4112" name="Picture 16" descr="http://www.microcontroller.it/images/Elettronica/decoupling/Samwha%20Capacito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2381250" cy="2181226"/>
          </a:xfrm>
          <a:prstGeom prst="rect">
            <a:avLst/>
          </a:prstGeom>
          <a:noFill/>
        </p:spPr>
      </p:pic>
      <p:pic>
        <p:nvPicPr>
          <p:cNvPr id="4114" name="Picture 18" descr="http://www.circuitielettronici.it/Fotor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0"/>
            <a:ext cx="2928926" cy="1700169"/>
          </a:xfrm>
          <a:prstGeom prst="rect">
            <a:avLst/>
          </a:prstGeom>
          <a:noFill/>
        </p:spPr>
      </p:pic>
      <p:pic>
        <p:nvPicPr>
          <p:cNvPr id="4116" name="Picture 20" descr="http://labalec.fr/erwan/wp-content/uploads/2014/03/LDR_b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03651" y="3786190"/>
            <a:ext cx="1897505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i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it-IT" sz="2000" dirty="0" smtClean="0"/>
          </a:p>
          <a:p>
            <a:r>
              <a:rPr lang="it-IT" sz="2000" dirty="0" smtClean="0"/>
              <a:t>Ulteriore variante: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j;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(j = 0; j &lt; 10; j++) {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(j);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it-IT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2000" dirty="0" smtClean="0"/>
              <a:t>Osserviamo:</a:t>
            </a:r>
          </a:p>
          <a:p>
            <a:pPr lvl="1"/>
            <a:r>
              <a:rPr lang="it-IT" sz="1600" dirty="0" smtClean="0"/>
              <a:t>I punti e virgola alla fine di ogni riga di codice</a:t>
            </a:r>
          </a:p>
          <a:p>
            <a:pPr lvl="1"/>
            <a:r>
              <a:rPr lang="it-IT" sz="1600" dirty="0" smtClean="0"/>
              <a:t>Le parentesi graffe aggiunte all’istruzione </a:t>
            </a:r>
            <a:r>
              <a:rPr lang="it-IT" sz="1600" dirty="0" err="1" smtClean="0"/>
              <a:t>for</a:t>
            </a:r>
            <a:endParaRPr lang="it-IT" sz="1600" dirty="0" smtClean="0"/>
          </a:p>
          <a:p>
            <a:pPr lvl="1"/>
            <a:r>
              <a:rPr lang="it-IT" sz="1600" dirty="0" smtClean="0"/>
              <a:t>Il funzionamento dell’istruzione </a:t>
            </a:r>
            <a:r>
              <a:rPr lang="it-IT" sz="1600" dirty="0" err="1" smtClean="0"/>
              <a:t>for</a:t>
            </a:r>
            <a:endParaRPr lang="it-IT" sz="1600" dirty="0" smtClean="0"/>
          </a:p>
          <a:p>
            <a:pPr lvl="1"/>
            <a:r>
              <a:rPr lang="it-IT" sz="1600" dirty="0" smtClean="0"/>
              <a:t>Il costrutto j++</a:t>
            </a:r>
          </a:p>
          <a:p>
            <a:pPr lvl="1"/>
            <a:r>
              <a:rPr lang="it-IT" sz="1600" dirty="0" smtClean="0"/>
              <a:t>Il “carattere” </a:t>
            </a:r>
            <a:r>
              <a:rPr lang="it-IT" sz="1600" dirty="0" err="1" smtClean="0"/>
              <a:t>\n</a:t>
            </a:r>
            <a:r>
              <a:rPr lang="it-IT" sz="1600" dirty="0" smtClean="0"/>
              <a:t> ; si può anche </a:t>
            </a:r>
            <a:r>
              <a:rPr lang="it-IT" sz="1600" dirty="0" smtClean="0"/>
              <a:t>tralasciare</a:t>
            </a:r>
            <a:r>
              <a:rPr lang="it-IT" sz="1600" dirty="0" smtClean="0"/>
              <a:t>, e usare l’istruzione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it-IT" sz="1600" dirty="0" smtClean="0"/>
              <a:t>; oppure integrare il “vai a capo” con la variabile da stampare: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(j)</a:t>
            </a:r>
            <a:r>
              <a:rPr lang="it-IT" sz="1600" dirty="0" smtClean="0"/>
              <a:t>; e quindi risparmiare una linea di codice.</a:t>
            </a:r>
          </a:p>
          <a:p>
            <a:r>
              <a:rPr lang="it-IT" sz="2000" dirty="0" smtClean="0"/>
              <a:t>Insegniamo ora ad Arduino a calcolare i quadrati dei numeri interi; introduciamo il programma che si trova alla slide seguente (attenzione; il codice è stato semplificato rimuovendo le istruzioni che fanno accendere e spegnere il LED! Ci interessa ora solo imparare o ripassare i costrutti del linguaggio C).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860032" y="1268760"/>
            <a:ext cx="391626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it-IT" sz="1600" u="sng" dirty="0" smtClean="0"/>
              <a:t>Esercizio!</a:t>
            </a:r>
          </a:p>
          <a:p>
            <a:pPr algn="r"/>
            <a:r>
              <a:rPr lang="it-IT" sz="1600" dirty="0" smtClean="0"/>
              <a:t>Modificare il codice in modo che i numeri</a:t>
            </a:r>
          </a:p>
          <a:p>
            <a:pPr algn="r"/>
            <a:r>
              <a:rPr lang="it-IT" sz="1600" dirty="0" smtClean="0"/>
              <a:t>siano scritti uno accanto all’altro, come nella </a:t>
            </a:r>
          </a:p>
          <a:p>
            <a:pPr algn="r"/>
            <a:r>
              <a:rPr lang="it-IT" sz="1600" dirty="0" smtClean="0"/>
              <a:t>slide precedente, ma alla fine il programma </a:t>
            </a:r>
          </a:p>
          <a:p>
            <a:pPr algn="r"/>
            <a:r>
              <a:rPr lang="it-IT" sz="1600" dirty="0" smtClean="0"/>
              <a:t>stampi un “a capo”, così:</a:t>
            </a:r>
          </a:p>
          <a:p>
            <a:pPr algn="r"/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123456789 </a:t>
            </a:r>
          </a:p>
          <a:p>
            <a:pPr algn="r"/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Accendo</a:t>
            </a:r>
          </a:p>
          <a:p>
            <a:pPr algn="r"/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Spengo</a:t>
            </a:r>
          </a:p>
          <a:p>
            <a:pPr algn="r"/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….</a:t>
            </a:r>
            <a:endParaRPr lang="it-IT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2699792" y="249289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Pulsante e </a:t>
            </a:r>
            <a:r>
              <a:rPr lang="it-IT" dirty="0" err="1" smtClean="0"/>
              <a:t>toggle</a:t>
            </a:r>
            <a:r>
              <a:rPr lang="it-IT" dirty="0" smtClean="0"/>
              <a:t> dello stato del LED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Come nell’esercizio precedente, però il pulsante ora agirà da “</a:t>
            </a:r>
            <a:r>
              <a:rPr lang="it-IT" dirty="0" err="1" smtClean="0"/>
              <a:t>toggle</a:t>
            </a:r>
            <a:r>
              <a:rPr lang="it-IT" dirty="0" smtClean="0"/>
              <a:t>” dello stato, ossia una pressione accenderà il LED, una seconda pressione lo spegnerà, e così via.</a:t>
            </a:r>
          </a:p>
          <a:p>
            <a:r>
              <a:rPr lang="it-IT" dirty="0" smtClean="0"/>
              <a:t>Può essere necessario inserire, nell’</a:t>
            </a:r>
            <a:r>
              <a:rPr lang="it-IT" dirty="0" err="1" smtClean="0"/>
              <a:t>if</a:t>
            </a:r>
            <a:r>
              <a:rPr lang="it-IT" dirty="0" smtClean="0"/>
              <a:t> che cambia lo stato del circuito, un </a:t>
            </a:r>
            <a:r>
              <a:rPr lang="it-IT" dirty="0" err="1" smtClean="0"/>
              <a:t>delay</a:t>
            </a:r>
            <a:r>
              <a:rPr lang="it-IT" dirty="0" smtClean="0"/>
              <a:t> di circa mezzo secondo in modo che la stessa pressione del pulsante non sia vista come più pressioni successive e quindi cambi più volte lo stato.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Buzzer</a:t>
            </a:r>
            <a:r>
              <a:rPr lang="it-IT" dirty="0" smtClean="0"/>
              <a:t> piezoelettrico come input</a:t>
            </a:r>
            <a:endParaRPr lang="it-IT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43338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438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92896"/>
            <a:ext cx="438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77072"/>
            <a:ext cx="438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365104"/>
            <a:ext cx="438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97152"/>
            <a:ext cx="438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610" y="3052564"/>
            <a:ext cx="438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628" y="3986014"/>
            <a:ext cx="438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899148"/>
            <a:ext cx="381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373216"/>
            <a:ext cx="9429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517232"/>
            <a:ext cx="7143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5517232"/>
            <a:ext cx="7143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4648" y="5472782"/>
            <a:ext cx="7143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352" y="5445224"/>
            <a:ext cx="7143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0048" y="5445224"/>
            <a:ext cx="7143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517232"/>
            <a:ext cx="7143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869160"/>
            <a:ext cx="400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1"/>
          <p:cNvSpPr txBox="1"/>
          <p:nvPr/>
        </p:nvSpPr>
        <p:spPr>
          <a:xfrm>
            <a:off x="5220072" y="1844824"/>
            <a:ext cx="404469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piezo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= A0;</a:t>
            </a:r>
          </a:p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knock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it-IT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(9600);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knock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analogRead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piezo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knock</a:t>
            </a:r>
            <a:r>
              <a:rPr lang="it-IT" smtClean="0">
                <a:latin typeface="Courier New" pitchFamily="49" charset="0"/>
                <a:cs typeface="Courier New" pitchFamily="49" charset="0"/>
              </a:rPr>
              <a:t>);</a:t>
            </a:r>
            <a:endParaRPr lang="it-IT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dirty="0" smtClean="0">
              <a:latin typeface="Courier New" pitchFamily="49" charset="0"/>
              <a:cs typeface="Courier New" pitchFamily="49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85818"/>
          </a:xfrm>
        </p:spPr>
        <p:txBody>
          <a:bodyPr>
            <a:noAutofit/>
          </a:bodyPr>
          <a:lstStyle/>
          <a:p>
            <a:r>
              <a:rPr lang="it-IT" sz="2800" dirty="0" smtClean="0"/>
              <a:t>Base robotica con 28-BYJ48 </a:t>
            </a:r>
            <a:r>
              <a:rPr lang="it-IT" sz="2800" dirty="0" err="1" smtClean="0"/>
              <a:t>Stepper</a:t>
            </a:r>
            <a:r>
              <a:rPr lang="it-IT" sz="2800" dirty="0" smtClean="0"/>
              <a:t> Motor e driver ULN2003</a:t>
            </a:r>
            <a:endParaRPr lang="it-IT" sz="2800" dirty="0"/>
          </a:p>
        </p:txBody>
      </p:sp>
      <p:pic>
        <p:nvPicPr>
          <p:cNvPr id="115714" name="Picture 2" descr="EXRE-BI00122-4.jpg"/>
          <p:cNvPicPr>
            <a:picLocks noChangeAspect="1" noChangeArrowheads="1"/>
          </p:cNvPicPr>
          <p:nvPr/>
        </p:nvPicPr>
        <p:blipFill>
          <a:blip r:embed="rId2" cstate="print"/>
          <a:srcRect l="3750" t="3750" r="2499" b="8749"/>
          <a:stretch>
            <a:fillRect/>
          </a:stretch>
        </p:blipFill>
        <p:spPr bwMode="auto">
          <a:xfrm>
            <a:off x="3929058" y="2000240"/>
            <a:ext cx="4975121" cy="4643446"/>
          </a:xfrm>
          <a:prstGeom prst="rect">
            <a:avLst/>
          </a:prstGeom>
          <a:noFill/>
        </p:spPr>
      </p:pic>
      <p:pic>
        <p:nvPicPr>
          <p:cNvPr id="115716" name="Picture 4" descr="Picture of BYJ48 Stepper Mo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3786214" cy="284386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smtClean="0"/>
              <a:t>http://www.instructables.com/</a:t>
            </a:r>
            <a:r>
              <a:rPr lang="it-IT" sz="1400" dirty="0" err="1" smtClean="0"/>
              <a:t>id</a:t>
            </a:r>
            <a:r>
              <a:rPr lang="it-IT" sz="1400" dirty="0" smtClean="0"/>
              <a:t>/BYJ48-Stepper-Motor/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85818"/>
          </a:xfrm>
        </p:spPr>
        <p:txBody>
          <a:bodyPr>
            <a:noAutofit/>
          </a:bodyPr>
          <a:lstStyle/>
          <a:p>
            <a:r>
              <a:rPr lang="it-IT" sz="2800" dirty="0" smtClean="0"/>
              <a:t>Base robotica con 28-BYJ48 </a:t>
            </a:r>
            <a:r>
              <a:rPr lang="it-IT" sz="2800" dirty="0" err="1" smtClean="0"/>
              <a:t>Stepper</a:t>
            </a:r>
            <a:r>
              <a:rPr lang="it-IT" sz="2800" dirty="0" smtClean="0"/>
              <a:t> Motor e driver ULN2003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smtClean="0"/>
              <a:t>http://www.instructables.com/</a:t>
            </a:r>
            <a:r>
              <a:rPr lang="it-IT" sz="1400" dirty="0" err="1" smtClean="0"/>
              <a:t>id</a:t>
            </a:r>
            <a:r>
              <a:rPr lang="it-IT" sz="1400" dirty="0" smtClean="0"/>
              <a:t>/BYJ48-Stepper-Motor/</a:t>
            </a:r>
            <a:endParaRPr lang="it-IT" sz="1400" dirty="0"/>
          </a:p>
        </p:txBody>
      </p:sp>
      <p:pic>
        <p:nvPicPr>
          <p:cNvPr id="139266" name="Picture 2" descr="Picture of Specification , Motor Driver"/>
          <p:cNvPicPr>
            <a:picLocks noChangeAspect="1" noChangeArrowheads="1"/>
          </p:cNvPicPr>
          <p:nvPr/>
        </p:nvPicPr>
        <p:blipFill>
          <a:blip r:embed="rId2" cstate="print"/>
          <a:srcRect l="3749" t="12500" r="5000" b="15000"/>
          <a:stretch>
            <a:fillRect/>
          </a:stretch>
        </p:blipFill>
        <p:spPr bwMode="auto">
          <a:xfrm>
            <a:off x="0" y="785794"/>
            <a:ext cx="4500562" cy="3575789"/>
          </a:xfrm>
          <a:prstGeom prst="rect">
            <a:avLst/>
          </a:prstGeom>
          <a:noFill/>
        </p:spPr>
      </p:pic>
      <p:pic>
        <p:nvPicPr>
          <p:cNvPr id="139268" name="Picture 4" descr="700px-Stepper_schema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429132"/>
            <a:ext cx="5905500" cy="2247901"/>
          </a:xfrm>
          <a:prstGeom prst="rect">
            <a:avLst/>
          </a:prstGeom>
          <a:noFill/>
        </p:spPr>
      </p:pic>
      <p:pic>
        <p:nvPicPr>
          <p:cNvPr id="139270" name="Picture 6" descr="Stepper_wi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000108"/>
            <a:ext cx="3048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85818"/>
          </a:xfrm>
        </p:spPr>
        <p:txBody>
          <a:bodyPr>
            <a:noAutofit/>
          </a:bodyPr>
          <a:lstStyle/>
          <a:p>
            <a:r>
              <a:rPr lang="it-IT" sz="2800" dirty="0" smtClean="0"/>
              <a:t>Base robotica con 28-BYJ48 </a:t>
            </a:r>
            <a:r>
              <a:rPr lang="it-IT" sz="2800" dirty="0" err="1" smtClean="0"/>
              <a:t>Stepper</a:t>
            </a:r>
            <a:r>
              <a:rPr lang="it-IT" sz="2800" dirty="0" smtClean="0"/>
              <a:t> Motor e driver ULN2003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smtClean="0"/>
              <a:t>http://www.instructables.com/</a:t>
            </a:r>
            <a:r>
              <a:rPr lang="it-IT" sz="1400" dirty="0" err="1" smtClean="0"/>
              <a:t>id</a:t>
            </a:r>
            <a:r>
              <a:rPr lang="it-IT" sz="1400" dirty="0" smtClean="0"/>
              <a:t>/BYJ48-Stepper-Motor/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214282" y="2071678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http://42bots.com/</a:t>
            </a:r>
            <a:r>
              <a:rPr lang="it-IT" dirty="0" err="1" smtClean="0"/>
              <a:t>tutorials</a:t>
            </a:r>
            <a:r>
              <a:rPr lang="it-IT" dirty="0" smtClean="0"/>
              <a:t>/28byj-48-stepper-motor-with-uln2003-driver-and-arduino-uno/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5720" y="1643050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Filmato</a:t>
            </a:r>
            <a:endParaRPr lang="it-IT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Biblio</a:t>
            </a:r>
            <a:r>
              <a:rPr lang="it-IT" dirty="0" smtClean="0"/>
              <a:t>/</a:t>
            </a:r>
            <a:r>
              <a:rPr lang="it-IT" dirty="0" err="1" smtClean="0"/>
              <a:t>sitografia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E’ stato largamente attinto (con piccole modifiche) dal sito </a:t>
            </a:r>
          </a:p>
          <a:p>
            <a:pPr>
              <a:buNone/>
            </a:pPr>
            <a:r>
              <a:rPr lang="it-IT" sz="2000" dirty="0" smtClean="0"/>
              <a:t>	http://www.zeppelinmaker.it/</a:t>
            </a:r>
            <a:r>
              <a:rPr lang="it-IT" sz="2000" dirty="0" err="1" smtClean="0"/>
              <a:t>indice-degli-argomenti</a:t>
            </a:r>
            <a:r>
              <a:rPr lang="it-IT" sz="2000" dirty="0" smtClean="0"/>
              <a:t>/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14954"/>
            <a:ext cx="9144000" cy="5543046"/>
          </a:xfrm>
        </p:spPr>
        <p:txBody>
          <a:bodyPr>
            <a:normAutofit fontScale="92500" lnSpcReduction="20000"/>
          </a:bodyPr>
          <a:lstStyle/>
          <a:p>
            <a:r>
              <a:rPr lang="it-IT" sz="2200" dirty="0" smtClean="0"/>
              <a:t>Ecco il programma completo:</a:t>
            </a:r>
            <a:endParaRPr lang="it-IT" sz="1500" dirty="0" smtClean="0"/>
          </a:p>
          <a:p>
            <a:endParaRPr lang="it-IT" sz="900" dirty="0" smtClean="0"/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// the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runs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once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when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you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press reset or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power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the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board</a:t>
            </a:r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(9600);      // open the serial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port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at 9600 bps: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Inizio\n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j;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(j = 0; j &lt; 10; j++) {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(j);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\t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j*j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// the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runs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over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and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over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again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forever</a:t>
            </a:r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 {  // questa funzione e’ vuota!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endParaRPr lang="it-IT" sz="1600" dirty="0" smtClean="0"/>
          </a:p>
          <a:p>
            <a:r>
              <a:rPr lang="it-IT" sz="2200" dirty="0" smtClean="0"/>
              <a:t>Osserviamo l’output: una tabellina dei quadrati dei primi 10 numeri interi. Qual è lo scopo del carattere </a:t>
            </a:r>
            <a:r>
              <a:rPr lang="it-IT" sz="2400" dirty="0" smtClean="0"/>
              <a:t>"</a:t>
            </a:r>
            <a:r>
              <a:rPr lang="it-IT" sz="2200" dirty="0" err="1" smtClean="0">
                <a:latin typeface="Courier New" pitchFamily="49" charset="0"/>
                <a:cs typeface="Courier New" pitchFamily="49" charset="0"/>
              </a:rPr>
              <a:t>\t</a:t>
            </a:r>
            <a:r>
              <a:rPr lang="it-IT" sz="2400" dirty="0" smtClean="0"/>
              <a:t>"</a:t>
            </a:r>
            <a:r>
              <a:rPr lang="it-IT" sz="2200" dirty="0" smtClean="0"/>
              <a:t>, parente di </a:t>
            </a:r>
            <a:r>
              <a:rPr lang="it-IT" sz="2400" dirty="0" smtClean="0"/>
              <a:t>"</a:t>
            </a:r>
            <a:r>
              <a:rPr lang="it-IT" sz="2200" dirty="0" err="1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it-IT" sz="2400" dirty="0" smtClean="0"/>
              <a:t>"</a:t>
            </a:r>
            <a:r>
              <a:rPr lang="it-IT" sz="2200" dirty="0" smtClean="0"/>
              <a:t>?</a:t>
            </a:r>
          </a:p>
          <a:p>
            <a:r>
              <a:rPr lang="it-IT" sz="2200" dirty="0" smtClean="0"/>
              <a:t>Come cambiare i limiti della tabella? Possiamo compilarla tra 0 e 50? Come? Che succede se portiamo il limite superiore a 200? Tragedia! Usare </a:t>
            </a:r>
            <a:r>
              <a:rPr lang="it-IT" sz="2200" dirty="0" smtClean="0">
                <a:latin typeface="Courier New" pitchFamily="49" charset="0"/>
                <a:cs typeface="Courier New" pitchFamily="49" charset="0"/>
              </a:rPr>
              <a:t>long </a:t>
            </a:r>
            <a:r>
              <a:rPr lang="it-IT" sz="2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2200" dirty="0" smtClean="0"/>
              <a:t>! </a:t>
            </a:r>
          </a:p>
        </p:txBody>
      </p:sp>
      <p:sp>
        <p:nvSpPr>
          <p:cNvPr id="4" name="Ovale 3"/>
          <p:cNvSpPr/>
          <p:nvPr/>
        </p:nvSpPr>
        <p:spPr>
          <a:xfrm>
            <a:off x="323528" y="4653136"/>
            <a:ext cx="16561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046118" y="6488668"/>
            <a:ext cx="209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OVER/UNDERFLOW!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(7)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129782" y="2836002"/>
            <a:ext cx="8942812" cy="3689342"/>
            <a:chOff x="129782" y="1539858"/>
            <a:chExt cx="8942812" cy="3689342"/>
          </a:xfrm>
        </p:grpSpPr>
        <p:pic>
          <p:nvPicPr>
            <p:cNvPr id="880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782" y="1585878"/>
              <a:ext cx="8942812" cy="3643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CasellaDiTesto 4"/>
            <p:cNvSpPr txBox="1"/>
            <p:nvPr/>
          </p:nvSpPr>
          <p:spPr>
            <a:xfrm>
              <a:off x="6500826" y="2786058"/>
              <a:ext cx="1500198" cy="307777"/>
            </a:xfrm>
            <a:prstGeom prst="rect">
              <a:avLst/>
            </a:prstGeom>
            <a:solidFill>
              <a:srgbClr val="F8FFB3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2000" dirty="0" smtClean="0"/>
                <a:t>-128  +127</a:t>
              </a:r>
              <a:endParaRPr lang="it-IT" sz="2000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545669" y="1539858"/>
              <a:ext cx="63313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it-IT" b="1" dirty="0" smtClean="0"/>
                <a:t> </a:t>
              </a:r>
              <a:r>
                <a:rPr lang="it-IT" sz="2000" b="1" dirty="0" smtClean="0"/>
                <a:t>in C</a:t>
              </a:r>
              <a:endParaRPr lang="it-IT" sz="2000" b="1" dirty="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79512" y="1916832"/>
            <a:ext cx="463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 utile, vedere il file “posizionali e </a:t>
            </a:r>
            <a:r>
              <a:rPr lang="it-IT" dirty="0" err="1" smtClean="0"/>
              <a:t>binario.ppt</a:t>
            </a:r>
            <a:r>
              <a:rPr lang="it-IT" dirty="0" smtClean="0"/>
              <a:t>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Come fare un ciclo che vada da 9 a 0? Usare j--.</a:t>
            </a:r>
          </a:p>
          <a:p>
            <a:r>
              <a:rPr lang="it-IT" dirty="0" smtClean="0"/>
              <a:t>Modificare il programma in modo che:</a:t>
            </a:r>
          </a:p>
          <a:p>
            <a:pPr lvl="1"/>
            <a:r>
              <a:rPr lang="it-IT" dirty="0" smtClean="0"/>
              <a:t>conti da 0 a 9 e poi da 9 a 0.</a:t>
            </a:r>
          </a:p>
          <a:p>
            <a:pPr lvl="1"/>
            <a:r>
              <a:rPr lang="it-IT" dirty="0" smtClean="0"/>
              <a:t>conti da 0 a 9, poi da 9 a 0, e poi ripeta il ciclo indefinitamente.</a:t>
            </a:r>
          </a:p>
          <a:p>
            <a:pPr lvl="1"/>
            <a:r>
              <a:rPr lang="it-IT" dirty="0" smtClean="0"/>
              <a:t>Faccia lampeggiare il led per 10 volte con periodo di un secondo complessivo (0,5 s </a:t>
            </a:r>
            <a:r>
              <a:rPr lang="it-IT" i="1" dirty="0" smtClean="0"/>
              <a:t>on</a:t>
            </a:r>
            <a:r>
              <a:rPr lang="it-IT" dirty="0" smtClean="0"/>
              <a:t>, seguiti da 0,5 s </a:t>
            </a:r>
            <a:r>
              <a:rPr lang="it-IT" i="1" dirty="0" smtClean="0"/>
              <a:t>off</a:t>
            </a:r>
            <a:r>
              <a:rPr lang="it-IT" dirty="0" smtClean="0"/>
              <a:t>), e poi indefinitamente con periodo di 200ms complessivi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(8)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Riassunto istruzione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inizial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condiz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operaz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)  istruzione;</a:t>
            </a:r>
          </a:p>
          <a:p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it-IT" sz="2400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it-IT" sz="2400" dirty="0" err="1">
                <a:latin typeface="Courier New" pitchFamily="49" charset="0"/>
                <a:cs typeface="Courier New" pitchFamily="49" charset="0"/>
              </a:rPr>
              <a:t>inizial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it-IT" sz="2400" dirty="0" err="1">
                <a:latin typeface="Courier New" pitchFamily="49" charset="0"/>
                <a:cs typeface="Courier New" pitchFamily="49" charset="0"/>
              </a:rPr>
              <a:t>condiz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it-IT" sz="2400" dirty="0" err="1">
                <a:latin typeface="Courier New" pitchFamily="49" charset="0"/>
                <a:cs typeface="Courier New" pitchFamily="49" charset="0"/>
              </a:rPr>
              <a:t>operaz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   istruzione1;</a:t>
            </a:r>
          </a:p>
          <a:p>
            <a:pPr marL="0" indent="0">
              <a:buNone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   istruzione2;</a:t>
            </a:r>
          </a:p>
          <a:p>
            <a:pPr marL="0" indent="0">
              <a:buNone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it-IT" sz="1500" dirty="0" smtClean="0">
              <a:latin typeface="Courier New" pitchFamily="49" charset="0"/>
              <a:cs typeface="Courier New" pitchFamily="49" charset="0"/>
            </a:endParaRPr>
          </a:p>
          <a:p>
            <a:endParaRPr lang="it-IT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(9)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43438" y="5072074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Si veda anche il file 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Zanichelli-Mirandola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Arduino.pdf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”, 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pag 12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1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Istruzione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if</a:t>
            </a:r>
            <a:r>
              <a:rPr lang="it-IT" sz="2400" dirty="0" smtClean="0"/>
              <a:t>:</a:t>
            </a:r>
          </a:p>
          <a:p>
            <a:endParaRPr lang="it-IT" sz="2400" dirty="0" smtClean="0"/>
          </a:p>
          <a:p>
            <a:pPr marL="0" indent="0">
              <a:buNone/>
            </a:pPr>
            <a:r>
              <a:rPr lang="it-IT" sz="17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1700" dirty="0" smtClean="0">
                <a:latin typeface="Courier New" pitchFamily="49" charset="0"/>
                <a:cs typeface="Courier New" pitchFamily="49" charset="0"/>
              </a:rPr>
              <a:t> (espressione)  istruzione;</a:t>
            </a:r>
          </a:p>
          <a:p>
            <a:pPr marL="0" indent="0">
              <a:buNone/>
            </a:pPr>
            <a:endParaRPr lang="it-IT" sz="17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it-IT" sz="17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1700" dirty="0" smtClean="0">
                <a:latin typeface="Courier New" pitchFamily="49" charset="0"/>
                <a:cs typeface="Courier New" pitchFamily="49" charset="0"/>
              </a:rPr>
              <a:t> (espressione) {</a:t>
            </a:r>
          </a:p>
          <a:p>
            <a:pPr marL="0" indent="0">
              <a:buNone/>
            </a:pPr>
            <a:r>
              <a:rPr lang="it-IT" sz="17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700" dirty="0" smtClean="0">
                <a:latin typeface="Courier New" pitchFamily="49" charset="0"/>
                <a:cs typeface="Courier New" pitchFamily="49" charset="0"/>
              </a:rPr>
              <a:t>   istruzione1;</a:t>
            </a:r>
          </a:p>
          <a:p>
            <a:pPr marL="0" indent="0">
              <a:buNone/>
            </a:pPr>
            <a:r>
              <a:rPr lang="it-IT" sz="1700" dirty="0" smtClean="0">
                <a:latin typeface="Courier New" pitchFamily="49" charset="0"/>
                <a:cs typeface="Courier New" pitchFamily="49" charset="0"/>
              </a:rPr>
              <a:t>    istruzione2;</a:t>
            </a:r>
          </a:p>
          <a:p>
            <a:pPr marL="0" indent="0">
              <a:buNone/>
            </a:pPr>
            <a:r>
              <a:rPr lang="it-IT" sz="17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sz="17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it-IT" sz="17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17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it-IT" sz="1700" dirty="0" err="1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it-IT" sz="1700" dirty="0" smtClean="0">
                <a:latin typeface="Courier New" pitchFamily="49" charset="0"/>
                <a:cs typeface="Courier New" pitchFamily="49" charset="0"/>
              </a:rPr>
              <a:t> == 5) {</a:t>
            </a:r>
          </a:p>
          <a:p>
            <a:pPr marL="0" indent="0">
              <a:buNone/>
            </a:pPr>
            <a:r>
              <a:rPr lang="it-IT" sz="17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7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it-IT" sz="17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700" dirty="0" smtClean="0">
                <a:latin typeface="Courier New" pitchFamily="49" charset="0"/>
                <a:cs typeface="Courier New" pitchFamily="49" charset="0"/>
              </a:rPr>
              <a:t>(…</a:t>
            </a:r>
          </a:p>
          <a:p>
            <a:pPr marL="0" indent="0">
              <a:buNone/>
            </a:pPr>
            <a:r>
              <a:rPr lang="it-IT" sz="17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7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it-IT" sz="1700" dirty="0" err="1" smtClean="0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it-IT" sz="17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0" indent="0">
              <a:buNone/>
            </a:pPr>
            <a:r>
              <a:rPr lang="it-IT" sz="17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(10)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47864" y="3284984"/>
            <a:ext cx="5688632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u="sng" dirty="0" smtClean="0"/>
              <a:t>Esercizio</a:t>
            </a:r>
            <a:r>
              <a:rPr lang="it-IT" dirty="0" smtClean="0"/>
              <a:t>: inserire il test con l’istruzione </a:t>
            </a:r>
            <a:r>
              <a:rPr lang="it-IT" dirty="0" err="1" smtClean="0"/>
              <a:t>if</a:t>
            </a:r>
            <a:r>
              <a:rPr lang="it-IT" dirty="0" smtClean="0"/>
              <a:t> nel codice, in modo che Arduino, nell’ordine:</a:t>
            </a:r>
          </a:p>
          <a:p>
            <a:endParaRPr lang="it-IT" dirty="0" smtClean="0"/>
          </a:p>
          <a:p>
            <a:r>
              <a:rPr lang="it-IT" dirty="0" smtClean="0"/>
              <a:t>  1. spenga il led </a:t>
            </a:r>
            <a:r>
              <a:rPr lang="it-IT" dirty="0" err="1" smtClean="0"/>
              <a:t>onboard</a:t>
            </a:r>
            <a:endParaRPr lang="it-IT" dirty="0" smtClean="0"/>
          </a:p>
          <a:p>
            <a:r>
              <a:rPr lang="it-IT" dirty="0" smtClean="0"/>
              <a:t>  2. conti da 1 a 10 (scrivendo i numeri via </a:t>
            </a:r>
            <a:r>
              <a:rPr lang="it-IT" dirty="0" smtClean="0"/>
              <a:t>seriale con ritardo di 1 secondo) </a:t>
            </a:r>
            <a:r>
              <a:rPr lang="it-IT" dirty="0" smtClean="0"/>
              <a:t>e, </a:t>
            </a:r>
            <a:r>
              <a:rPr lang="it-IT" dirty="0" smtClean="0"/>
              <a:t>mentre </a:t>
            </a:r>
            <a:r>
              <a:rPr lang="it-IT" dirty="0" err="1" smtClean="0"/>
              <a:t>conta…</a:t>
            </a:r>
            <a:r>
              <a:rPr lang="it-IT" smtClean="0"/>
              <a:t>.</a:t>
            </a:r>
            <a:endParaRPr lang="it-IT" dirty="0" smtClean="0"/>
          </a:p>
          <a:p>
            <a:r>
              <a:rPr lang="it-IT" dirty="0" smtClean="0"/>
              <a:t>       2a. quando giunge a 5, </a:t>
            </a:r>
          </a:p>
          <a:p>
            <a:r>
              <a:rPr lang="it-IT" dirty="0" smtClean="0"/>
              <a:t>           2a1. scriva via seriale “Sono arrivato a 5”, e </a:t>
            </a:r>
          </a:p>
          <a:p>
            <a:r>
              <a:rPr lang="it-IT" dirty="0" smtClean="0"/>
              <a:t>           2a2. accenda il led on </a:t>
            </a:r>
            <a:r>
              <a:rPr lang="it-IT" dirty="0" err="1" smtClean="0"/>
              <a:t>board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Siccome tutto questo avviene una volta sola, il codice sarà inserito nella </a:t>
            </a:r>
            <a:r>
              <a:rPr lang="it-IT" dirty="0" err="1" smtClean="0"/>
              <a:t>setup</a:t>
            </a:r>
            <a:r>
              <a:rPr lang="it-IT" dirty="0" smtClean="0"/>
              <a:t>() mentre la </a:t>
            </a:r>
            <a:r>
              <a:rPr lang="it-IT" dirty="0" err="1" smtClean="0"/>
              <a:t>loop</a:t>
            </a:r>
            <a:r>
              <a:rPr lang="it-IT" dirty="0" smtClean="0"/>
              <a:t>() resterà vuota.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2060848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Si veda anche il file 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Zanichelli-Mirandola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Arduino.pdf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”, 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pag 11; esiste anche la clausola “else”!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>
            <a:off x="3059832" y="5135986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7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FUNZIONI/FUNCTIONS</a:t>
            </a:r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(11a)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2143116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 smtClean="0"/>
              <a:t>Esercizio</a:t>
            </a:r>
            <a:r>
              <a:rPr lang="it-IT" sz="1600" dirty="0" smtClean="0"/>
              <a:t>: dopo aver ripetuto l’esempio dal testo citato (funzione “moltiplica”), scrivere una funzione che accenda e spenga una volta il led on </a:t>
            </a:r>
            <a:r>
              <a:rPr lang="it-IT" sz="1600" dirty="0" err="1" smtClean="0"/>
              <a:t>board</a:t>
            </a:r>
            <a:r>
              <a:rPr lang="it-IT" sz="1600" dirty="0" smtClean="0"/>
              <a:t>, con il periodo di un secondo.</a:t>
            </a:r>
          </a:p>
          <a:p>
            <a:r>
              <a:rPr lang="it-IT" sz="1600" dirty="0" smtClean="0"/>
              <a:t>Si richiami questa funzione prima dalla </a:t>
            </a:r>
            <a:r>
              <a:rPr lang="it-IT" sz="1600" dirty="0" err="1" smtClean="0"/>
              <a:t>setup</a:t>
            </a:r>
            <a:r>
              <a:rPr lang="it-IT" sz="1600" dirty="0" smtClean="0"/>
              <a:t>(), per vedere che il led compie un ciclo “</a:t>
            </a:r>
            <a:r>
              <a:rPr lang="it-IT" sz="1600" dirty="0" err="1" smtClean="0"/>
              <a:t>accendi-spegni</a:t>
            </a:r>
            <a:r>
              <a:rPr lang="it-IT" sz="1600" dirty="0" smtClean="0"/>
              <a:t>” una volta sola, e poi dalla </a:t>
            </a:r>
            <a:r>
              <a:rPr lang="it-IT" sz="1600" dirty="0" err="1" smtClean="0"/>
              <a:t>loop</a:t>
            </a:r>
            <a:r>
              <a:rPr lang="it-IT" sz="1600" dirty="0" smtClean="0"/>
              <a:t>(), per farla funzionare indefinitamente. </a:t>
            </a:r>
          </a:p>
          <a:p>
            <a:endParaRPr lang="it-IT" sz="1600" dirty="0" smtClean="0"/>
          </a:p>
          <a:p>
            <a:r>
              <a:rPr lang="it-IT" sz="1600" dirty="0" smtClean="0"/>
              <a:t>La funzione potrebbe chiamarsi </a:t>
            </a:r>
            <a:r>
              <a:rPr lang="it-IT" sz="1600" dirty="0" smtClean="0">
                <a:solidFill>
                  <a:srgbClr val="0070C0"/>
                </a:solidFill>
              </a:rPr>
              <a:t>blink1Time()</a:t>
            </a:r>
            <a:r>
              <a:rPr lang="it-IT" sz="1600" dirty="0" smtClean="0"/>
              <a:t>.</a:t>
            </a:r>
          </a:p>
          <a:p>
            <a:endParaRPr lang="it-IT" sz="1600" dirty="0" smtClean="0"/>
          </a:p>
          <a:p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blin1Time(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) { // don’t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forget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set pin 13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as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output in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!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(13, HIGH); 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// turn the LED on (HIGH is the voltage level)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  delay(500);             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// wait for half a second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(13, LOW);  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// turn the LED off by making the voltage LOW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  delay(500);             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// wait for half a second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sz="16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4071934" y="128586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Studiare dapprima dal file 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Zanichelli-Mirandola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Arduino.pdf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”, pag 15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FUNZIONI/FUNCTIONS</a:t>
            </a:r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(11b)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2143116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 smtClean="0"/>
              <a:t>Esercizio</a:t>
            </a:r>
            <a:r>
              <a:rPr lang="it-IT" sz="1600" dirty="0" smtClean="0"/>
              <a:t>:  scrivere una funzione che riceva due parametri: il numero di impulsi (n) e il periodo degli impulsi (t), e accenda/spenga il led n volte, ogni volta con periodo t (attenzione, il </a:t>
            </a:r>
            <a:r>
              <a:rPr lang="it-IT" sz="1600" dirty="0" err="1" smtClean="0"/>
              <a:t>delay</a:t>
            </a:r>
            <a:r>
              <a:rPr lang="it-IT" sz="1600" dirty="0" smtClean="0"/>
              <a:t> è t/2!). La funzione potrebbe chiamarsi </a:t>
            </a:r>
            <a:r>
              <a:rPr lang="it-IT" sz="1600" dirty="0" err="1" smtClean="0">
                <a:solidFill>
                  <a:srgbClr val="0070C0"/>
                </a:solidFill>
              </a:rPr>
              <a:t>blinkNTimes</a:t>
            </a:r>
            <a:r>
              <a:rPr lang="it-IT" sz="1600" dirty="0" smtClean="0">
                <a:solidFill>
                  <a:srgbClr val="0070C0"/>
                </a:solidFill>
              </a:rPr>
              <a:t>(</a:t>
            </a:r>
            <a:r>
              <a:rPr lang="it-IT" sz="1600" dirty="0" err="1" smtClean="0">
                <a:solidFill>
                  <a:srgbClr val="0070C0"/>
                </a:solidFill>
              </a:rPr>
              <a:t>int</a:t>
            </a:r>
            <a:r>
              <a:rPr lang="it-IT" sz="1600" dirty="0" smtClean="0">
                <a:solidFill>
                  <a:srgbClr val="0070C0"/>
                </a:solidFill>
              </a:rPr>
              <a:t> n, </a:t>
            </a:r>
            <a:r>
              <a:rPr lang="it-IT" sz="1600" dirty="0" err="1" smtClean="0">
                <a:solidFill>
                  <a:srgbClr val="0070C0"/>
                </a:solidFill>
              </a:rPr>
              <a:t>int</a:t>
            </a:r>
            <a:r>
              <a:rPr lang="it-IT" sz="1600" dirty="0" smtClean="0">
                <a:solidFill>
                  <a:srgbClr val="0070C0"/>
                </a:solidFill>
              </a:rPr>
              <a:t> t)</a:t>
            </a:r>
            <a:r>
              <a:rPr lang="it-IT" sz="1600" dirty="0" smtClean="0"/>
              <a:t>.</a:t>
            </a:r>
          </a:p>
          <a:p>
            <a:endParaRPr lang="it-IT" sz="1600" dirty="0" smtClean="0"/>
          </a:p>
          <a:p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blinkNTimes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n,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t) { // don’t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forget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set pin 13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as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output!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j; 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(j = 0; j &lt; n; j++)     {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it-IT" sz="1600" i="1" dirty="0" smtClean="0">
                <a:latin typeface="Courier New" pitchFamily="49" charset="0"/>
                <a:cs typeface="Courier New" pitchFamily="49" charset="0"/>
              </a:rPr>
              <a:t>turn led on, </a:t>
            </a:r>
            <a:r>
              <a:rPr lang="it-IT" sz="1600" i="1" dirty="0" err="1" smtClean="0">
                <a:latin typeface="Courier New" pitchFamily="49" charset="0"/>
                <a:cs typeface="Courier New" pitchFamily="49" charset="0"/>
              </a:rPr>
              <a:t>wait</a:t>
            </a:r>
            <a:r>
              <a:rPr lang="it-IT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i="1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1600" i="1" dirty="0" smtClean="0">
                <a:latin typeface="Courier New" pitchFamily="49" charset="0"/>
                <a:cs typeface="Courier New" pitchFamily="49" charset="0"/>
              </a:rPr>
              <a:t> t/2 ms, turn led off, </a:t>
            </a:r>
            <a:r>
              <a:rPr lang="it-IT" sz="1600" i="1" dirty="0" err="1" smtClean="0">
                <a:latin typeface="Courier New" pitchFamily="49" charset="0"/>
                <a:cs typeface="Courier New" pitchFamily="49" charset="0"/>
              </a:rPr>
              <a:t>wait</a:t>
            </a:r>
            <a:r>
              <a:rPr lang="it-IT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i="1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1600" i="1" dirty="0" smtClean="0">
                <a:latin typeface="Courier New" pitchFamily="49" charset="0"/>
                <a:cs typeface="Courier New" pitchFamily="49" charset="0"/>
              </a:rPr>
              <a:t> t/2 ms   </a:t>
            </a:r>
          </a:p>
          <a:p>
            <a:r>
              <a:rPr lang="it-IT" sz="1600" i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fill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with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the right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commands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!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sz="1600" dirty="0" smtClean="0"/>
          </a:p>
          <a:p>
            <a:r>
              <a:rPr lang="it-IT" sz="1600" dirty="0" smtClean="0"/>
              <a:t>Usare questa funzione per realizzare un programma che esegua nell’ordine le seguenti operazioni:</a:t>
            </a:r>
          </a:p>
          <a:p>
            <a:pPr marL="342900" indent="-342900">
              <a:buAutoNum type="arabicParenR"/>
            </a:pPr>
            <a:r>
              <a:rPr lang="it-IT" sz="1600" dirty="0" smtClean="0"/>
              <a:t>chiami </a:t>
            </a:r>
            <a:r>
              <a:rPr lang="it-IT" sz="1600" dirty="0" err="1" smtClean="0">
                <a:solidFill>
                  <a:srgbClr val="0070C0"/>
                </a:solidFill>
              </a:rPr>
              <a:t>blinkNTimes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smtClean="0"/>
              <a:t>per accendere/spegnere il led 5 volte con periodo di 2 secondi</a:t>
            </a:r>
          </a:p>
          <a:p>
            <a:pPr marL="342900" indent="-342900">
              <a:buAutoNum type="arabicParenR"/>
            </a:pPr>
            <a:r>
              <a:rPr lang="it-IT" sz="1600" dirty="0" smtClean="0"/>
              <a:t>faccia una pausa di un secondo</a:t>
            </a:r>
          </a:p>
          <a:p>
            <a:pPr marL="342900" indent="-342900">
              <a:buFontTx/>
              <a:buAutoNum type="arabicParenR"/>
            </a:pPr>
            <a:r>
              <a:rPr lang="it-IT" sz="1600" dirty="0" smtClean="0"/>
              <a:t>chiami </a:t>
            </a:r>
            <a:r>
              <a:rPr lang="it-IT" sz="1600" dirty="0" err="1" smtClean="0">
                <a:solidFill>
                  <a:srgbClr val="0070C0"/>
                </a:solidFill>
              </a:rPr>
              <a:t>blinkNTimes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smtClean="0"/>
              <a:t>per accendere/spegnere il led 5 volte con periodo di 1 secondo</a:t>
            </a:r>
          </a:p>
          <a:p>
            <a:pPr marL="342900" indent="-342900">
              <a:buFontTx/>
              <a:buAutoNum type="arabicParenR"/>
            </a:pPr>
            <a:r>
              <a:rPr lang="it-IT" sz="1600" dirty="0" smtClean="0"/>
              <a:t>faccia una pausa di un secondo</a:t>
            </a:r>
          </a:p>
          <a:p>
            <a:pPr marL="342900" indent="-342900">
              <a:buFontTx/>
              <a:buAutoNum type="arabicParenR"/>
            </a:pPr>
            <a:r>
              <a:rPr lang="it-IT" sz="1600" dirty="0" smtClean="0"/>
              <a:t>chiami </a:t>
            </a:r>
            <a:r>
              <a:rPr lang="it-IT" sz="1600" dirty="0" err="1" smtClean="0">
                <a:solidFill>
                  <a:srgbClr val="0070C0"/>
                </a:solidFill>
              </a:rPr>
              <a:t>blinkNTimes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smtClean="0"/>
              <a:t>per accendere/spegnere il led indefinitamente (quindi, una volta sola, ma inserendo la chiamata nella funzione </a:t>
            </a:r>
            <a:r>
              <a:rPr lang="it-IT" sz="1600" dirty="0" err="1" smtClean="0"/>
              <a:t>loop</a:t>
            </a:r>
            <a:r>
              <a:rPr lang="it-IT" sz="1600" dirty="0" smtClean="0"/>
              <a:t>!) con periodo di 1 secondo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3167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Lettura dei tasti del </a:t>
            </a:r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endParaRPr lang="it-IT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it-IT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400" dirty="0" smtClean="0"/>
              <a:t>Vedremo come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usare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la tastiera</a:t>
            </a:r>
            <a:r>
              <a:rPr lang="it-IT" sz="2400" dirty="0" smtClean="0"/>
              <a:t> del computer per:</a:t>
            </a:r>
          </a:p>
          <a:p>
            <a:pPr lvl="1"/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accendere e spegnere il LED </a:t>
            </a:r>
            <a:r>
              <a:rPr lang="it-IT" sz="2000" dirty="0" smtClean="0"/>
              <a:t>situato sulla scheda di Arduino, </a:t>
            </a:r>
            <a:r>
              <a:rPr lang="it-IT" sz="2000" dirty="0" err="1" smtClean="0"/>
              <a:t>e…</a:t>
            </a:r>
            <a:endParaRPr lang="it-IT" sz="2000" dirty="0" smtClean="0"/>
          </a:p>
          <a:p>
            <a:pPr lvl="1"/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cambiare il periodo di accensione </a:t>
            </a:r>
            <a:r>
              <a:rPr lang="it-IT" sz="2000" dirty="0" smtClean="0"/>
              <a:t>dello stesso LED</a:t>
            </a:r>
          </a:p>
          <a:p>
            <a:r>
              <a:rPr lang="it-IT" sz="2400" dirty="0" smtClean="0"/>
              <a:t>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cosa può servire</a:t>
            </a:r>
            <a:r>
              <a:rPr lang="it-IT" sz="2400" dirty="0" smtClean="0"/>
              <a:t>?</a:t>
            </a:r>
          </a:p>
          <a:p>
            <a:pPr lvl="1"/>
            <a:r>
              <a:rPr lang="it-IT" sz="2000" dirty="0" smtClean="0"/>
              <a:t>Per creare una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postazione di controllo dal proprio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dirty="0" smtClean="0"/>
              <a:t>per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gestire</a:t>
            </a:r>
            <a:r>
              <a:rPr lang="it-IT" sz="2000" dirty="0" smtClean="0"/>
              <a:t> qualsiasi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supporto elettronico </a:t>
            </a:r>
            <a:r>
              <a:rPr lang="it-IT" sz="2000" dirty="0" smtClean="0"/>
              <a:t>come luci, motori, pompe d’acqua per annaffiare, </a:t>
            </a:r>
            <a:r>
              <a:rPr lang="it-IT" sz="2000" dirty="0" err="1" smtClean="0"/>
              <a:t>elettrodomestici…</a:t>
            </a:r>
            <a:endParaRPr lang="it-IT" sz="2000" dirty="0" smtClean="0"/>
          </a:p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Come funziona</a:t>
            </a:r>
            <a:r>
              <a:rPr lang="it-IT" sz="2400" dirty="0" smtClean="0"/>
              <a:t>?</a:t>
            </a:r>
          </a:p>
          <a:p>
            <a:pPr lvl="1"/>
            <a:r>
              <a:rPr lang="it-IT" sz="2000" dirty="0" smtClean="0"/>
              <a:t>legge il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tasto premuto sulla tastiera del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dirty="0" smtClean="0"/>
              <a:t>tramite seriale, con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Serial.read</a:t>
            </a:r>
            <a:r>
              <a:rPr lang="it-IT" sz="2000" dirty="0" smtClean="0"/>
              <a:t>()</a:t>
            </a:r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(12)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000496" y="6429396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Ispirato da http://www.marcopucci.it/tutorial-arduino-3-comandi-da-tastiera/</a:t>
            </a:r>
            <a:endParaRPr lang="it-IT" sz="1200" dirty="0"/>
          </a:p>
        </p:txBody>
      </p:sp>
      <p:pic>
        <p:nvPicPr>
          <p:cNvPr id="98312" name="Picture 8" descr="https://upload.wikimedia.org/wikipedia/commons/3/38/Arduino_Uno_-_R3.jpg"/>
          <p:cNvPicPr>
            <a:picLocks noChangeAspect="1" noChangeArrowheads="1"/>
          </p:cNvPicPr>
          <p:nvPr/>
        </p:nvPicPr>
        <p:blipFill>
          <a:blip r:embed="rId2" cstate="print"/>
          <a:srcRect b="14998"/>
          <a:stretch>
            <a:fillRect/>
          </a:stretch>
        </p:blipFill>
        <p:spPr bwMode="auto">
          <a:xfrm>
            <a:off x="7643874" y="1714488"/>
            <a:ext cx="1428720" cy="1214446"/>
          </a:xfrm>
          <a:prstGeom prst="rect">
            <a:avLst/>
          </a:prstGeom>
          <a:noFill/>
        </p:spPr>
      </p:pic>
      <p:pic>
        <p:nvPicPr>
          <p:cNvPr id="98310" name="Picture 6" descr="https://upload.wikimedia.org/wikipedia/commons/thumb/0/08/Computer_keyboard_US.svg/2000px-Computer_keyboard_US.svg.png"/>
          <p:cNvPicPr>
            <a:picLocks noChangeAspect="1" noChangeArrowheads="1"/>
          </p:cNvPicPr>
          <p:nvPr/>
        </p:nvPicPr>
        <p:blipFill>
          <a:blip r:embed="rId3" cstate="print"/>
          <a:srcRect t="17143" b="14285"/>
          <a:stretch>
            <a:fillRect/>
          </a:stretch>
        </p:blipFill>
        <p:spPr bwMode="auto">
          <a:xfrm>
            <a:off x="6286552" y="1428736"/>
            <a:ext cx="2500298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7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(13)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8291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Lettura dei tasti del </a:t>
            </a:r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endParaRPr lang="it-IT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it-IT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400" dirty="0" smtClean="0"/>
              <a:t>Lettura del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tasto premuto sulla tastiera del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smtClean="0"/>
              <a:t>tramite seriale, con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Serial.read</a:t>
            </a:r>
            <a:r>
              <a:rPr lang="it-IT" sz="2400" dirty="0" smtClean="0"/>
              <a:t>(), e stampa a video con </a:t>
            </a:r>
            <a:r>
              <a:rPr lang="it-IT" sz="2400" dirty="0" err="1" smtClean="0"/>
              <a:t>Serial.print</a:t>
            </a:r>
            <a:r>
              <a:rPr lang="it-IT" sz="2400" dirty="0" smtClean="0"/>
              <a:t>() :</a:t>
            </a:r>
          </a:p>
          <a:p>
            <a:endParaRPr lang="it-IT" sz="2400" dirty="0" smtClean="0"/>
          </a:p>
          <a:p>
            <a:pPr lvl="1">
              <a:buNone/>
            </a:pP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(9600);           // open the serial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port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at 9600 bps: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Inizio\n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tasto;  // la variabile </a:t>
            </a:r>
            <a:r>
              <a:rPr lang="it-IT" sz="1600" dirty="0" smtClean="0"/>
              <a:t>"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tasto</a:t>
            </a:r>
            <a:r>
              <a:rPr lang="it-IT" sz="1600" dirty="0" smtClean="0"/>
              <a:t>"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conterra</a:t>
            </a:r>
            <a:r>
              <a:rPr lang="it-IT" sz="1600" b="1" dirty="0" err="1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un singolo carattere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         //   inviato da tastiera, quindi un </a:t>
            </a:r>
            <a:r>
              <a:rPr lang="it-IT" sz="1600" dirty="0" smtClean="0"/>
              <a:t>"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it-IT" sz="1600" dirty="0" smtClean="0"/>
              <a:t>"</a:t>
            </a:r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tasto =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Serial.read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();      //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read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a key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the keyboard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("Carattere inviato: ");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(tasto);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6093296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IDE manda sulla connessione seriale (USB) i caratteri premuti; questi arrivano ad Arduino, che li legge con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Serial.read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it-IT" dirty="0" smtClean="0"/>
              <a:t>e poi li rimanda sulla connessione seriale con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it-IT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txBody>
          <a:bodyPr/>
          <a:lstStyle/>
          <a:p>
            <a:r>
              <a:rPr lang="it-IT" dirty="0" smtClean="0"/>
              <a:t>Il corso parlerà </a:t>
            </a:r>
            <a:r>
              <a:rPr lang="it-IT" dirty="0" err="1" smtClean="0"/>
              <a:t>di…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Elettronica di base</a:t>
            </a:r>
          </a:p>
          <a:p>
            <a:pPr lvl="1"/>
            <a:r>
              <a:rPr lang="it-IT" dirty="0" smtClean="0"/>
              <a:t>Arduino</a:t>
            </a:r>
          </a:p>
          <a:p>
            <a:pPr lvl="1"/>
            <a:r>
              <a:rPr lang="it-IT" dirty="0" smtClean="0"/>
              <a:t>Programmazione</a:t>
            </a:r>
          </a:p>
          <a:p>
            <a:pPr lvl="1"/>
            <a:r>
              <a:rPr lang="it-IT" dirty="0" smtClean="0"/>
              <a:t>Applicazioni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5934670"/>
            <a:ext cx="8858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http://www.dmf.unisalento.it/</a:t>
            </a:r>
            <a:r>
              <a:rPr lang="it-IT" sz="1600" dirty="0" err="1" smtClean="0"/>
              <a:t>~denunzio</a:t>
            </a:r>
            <a:r>
              <a:rPr lang="it-IT" sz="1600" dirty="0" smtClean="0"/>
              <a:t>/</a:t>
            </a:r>
            <a:r>
              <a:rPr lang="it-IT" sz="1600" dirty="0" err="1" smtClean="0"/>
              <a:t>allow_listing</a:t>
            </a:r>
            <a:r>
              <a:rPr lang="it-IT" sz="1600" dirty="0" smtClean="0"/>
              <a:t>/ARDUINO/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(14)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8291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Lettura dei tasti del </a:t>
            </a:r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endParaRPr lang="it-IT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it-IT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400" dirty="0" smtClean="0"/>
              <a:t>Aprire il monitor seriale, con “Strumenti </a:t>
            </a:r>
            <a:r>
              <a:rPr lang="it-IT" sz="2400" dirty="0" smtClean="0">
                <a:sym typeface="Symbol"/>
              </a:rPr>
              <a:t></a:t>
            </a:r>
            <a:r>
              <a:rPr lang="it-IT" sz="2400" dirty="0" smtClean="0"/>
              <a:t> Monitor Seriale” o con l’icona a forma di lente, in alto a destra</a:t>
            </a:r>
          </a:p>
          <a:p>
            <a:r>
              <a:rPr lang="it-IT" sz="2400" dirty="0" smtClean="0"/>
              <a:t>Caricare il programma in Arduino: cosa di vede nella finestra del monitor seriale? (“Tasto premuto:” seguito da un </a:t>
            </a:r>
            <a:r>
              <a:rPr lang="it-IT" sz="2400" dirty="0" err="1" smtClean="0"/>
              <a:t>carattere…</a:t>
            </a:r>
            <a:r>
              <a:rPr lang="it-IT" sz="2400" dirty="0" smtClean="0"/>
              <a:t> poco stampabile! Arduino legge qualcosa anche quando non inviamo nulla.)  </a:t>
            </a:r>
          </a:p>
          <a:p>
            <a:r>
              <a:rPr lang="it-IT" sz="2400" dirty="0" smtClean="0"/>
              <a:t>Digitare una lettera nel campo di input in alto nel monitor seriale, e premere </a:t>
            </a:r>
            <a:r>
              <a:rPr lang="it-IT" sz="2400" b="1" dirty="0" err="1" smtClean="0"/>
              <a:t>Send</a:t>
            </a:r>
            <a:r>
              <a:rPr lang="it-IT" sz="2400" dirty="0" smtClean="0"/>
              <a:t> oppure dare &lt;invio&gt;,</a:t>
            </a:r>
          </a:p>
          <a:p>
            <a:r>
              <a:rPr lang="it-IT" sz="2400" dirty="0" smtClean="0"/>
              <a:t>Immediatamente si vedrà la lettera comparire nel flusso di output del programma.</a:t>
            </a:r>
          </a:p>
          <a:p>
            <a:r>
              <a:rPr lang="it-IT" sz="2400" dirty="0" smtClean="0"/>
              <a:t>Digitando più lettere, o una frase, e poi premendo &lt;invio&gt; o &lt;</a:t>
            </a:r>
            <a:r>
              <a:rPr lang="it-IT" sz="2400" dirty="0" err="1" smtClean="0"/>
              <a:t>enter</a:t>
            </a:r>
            <a:r>
              <a:rPr lang="it-IT" sz="2400" dirty="0" smtClean="0"/>
              <a:t>&gt;, esse compariranno in sequenza.</a:t>
            </a:r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67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(15)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Lettura dei tasti del </a:t>
            </a:r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, prima variante</a:t>
            </a:r>
          </a:p>
          <a:p>
            <a:pPr algn="ctr">
              <a:buNone/>
            </a:pPr>
            <a:endParaRPr lang="it-IT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400" dirty="0" smtClean="0"/>
              <a:t>Lettura del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tasto premuto sulla tastiera del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smtClean="0"/>
              <a:t>tramite seriale, con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Serial.read</a:t>
            </a:r>
            <a:r>
              <a:rPr lang="it-IT" sz="2400" dirty="0" smtClean="0"/>
              <a:t>(), e stampa a video con </a:t>
            </a:r>
            <a:r>
              <a:rPr lang="it-IT" sz="2400" dirty="0" err="1" smtClean="0"/>
              <a:t>Serial.print</a:t>
            </a:r>
            <a:r>
              <a:rPr lang="it-IT" sz="2400" dirty="0" smtClean="0"/>
              <a:t>()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solo dei caratteri corrispondenti a lettere minuscole</a:t>
            </a:r>
            <a:r>
              <a:rPr lang="it-IT" sz="2400" dirty="0" smtClean="0"/>
              <a:t>:</a:t>
            </a:r>
          </a:p>
          <a:p>
            <a:endParaRPr lang="it-IT" sz="2400" dirty="0" smtClean="0"/>
          </a:p>
          <a:p>
            <a:pPr lvl="1">
              <a:buNone/>
            </a:pP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(9600);           // open the serial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port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at 9600 bps: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Inizio\n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tasto;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tasto =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Serial.read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();      //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read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a key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the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keybord</a:t>
            </a:r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(tasto &gt;= 'a' &amp;&amp; tasto &lt;= 'z') {  // notare: apici singoli (sono</a:t>
            </a:r>
          </a:p>
          <a:p>
            <a:pPr lvl="1">
              <a:buNone/>
            </a:pPr>
            <a:r>
              <a:rPr lang="it-IT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                                // caratteri!) e non doppi (usati </a:t>
            </a:r>
          </a:p>
          <a:p>
            <a:pPr lvl="1">
              <a:buNone/>
            </a:pPr>
            <a:r>
              <a:rPr lang="it-IT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                                // per le stringhe!)</a:t>
            </a:r>
          </a:p>
          <a:p>
            <a:pPr lvl="1">
              <a:buNone/>
            </a:pPr>
            <a:r>
              <a:rPr lang="it-IT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("Carattere inviato: ");</a:t>
            </a:r>
          </a:p>
          <a:p>
            <a:pPr lvl="1">
              <a:buNone/>
            </a:pPr>
            <a:r>
              <a:rPr lang="it-IT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it-IT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(tasto);</a:t>
            </a:r>
          </a:p>
          <a:p>
            <a:pPr lvl="1">
              <a:buNone/>
            </a:pPr>
            <a:r>
              <a:rPr lang="it-IT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67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(16)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Lettura dei tasti del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, prima variante, note</a:t>
            </a:r>
          </a:p>
          <a:p>
            <a:pPr lvl="1">
              <a:buNone/>
            </a:pPr>
            <a:r>
              <a:rPr lang="it-IT" sz="19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9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lvl="1">
              <a:buNone/>
            </a:pP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900" dirty="0" err="1" smtClean="0"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(9600);           // open the serial </a:t>
            </a:r>
            <a:r>
              <a:rPr lang="it-IT" sz="1900" dirty="0" err="1" smtClean="0">
                <a:latin typeface="Courier New" pitchFamily="49" charset="0"/>
                <a:cs typeface="Courier New" pitchFamily="49" charset="0"/>
              </a:rPr>
              <a:t>port</a:t>
            </a: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 at 9600 bps:</a:t>
            </a:r>
          </a:p>
          <a:p>
            <a:pPr lvl="1">
              <a:buNone/>
            </a:pP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9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1900" dirty="0" err="1" smtClean="0">
                <a:latin typeface="Courier New" pitchFamily="49" charset="0"/>
                <a:cs typeface="Courier New" pitchFamily="49" charset="0"/>
              </a:rPr>
              <a:t>Inizio\n</a:t>
            </a: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1">
              <a:buNone/>
            </a:pP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it-IT" sz="19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900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lvl="1">
              <a:buNone/>
            </a:pP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900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 tasto;</a:t>
            </a:r>
          </a:p>
          <a:p>
            <a:pPr lvl="1">
              <a:buNone/>
            </a:pP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  tasto = </a:t>
            </a:r>
            <a:r>
              <a:rPr lang="it-IT" sz="1900" dirty="0" err="1" smtClean="0">
                <a:latin typeface="Courier New" pitchFamily="49" charset="0"/>
                <a:cs typeface="Courier New" pitchFamily="49" charset="0"/>
              </a:rPr>
              <a:t>Serial.read</a:t>
            </a: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();      // </a:t>
            </a:r>
            <a:r>
              <a:rPr lang="it-IT" sz="1900" dirty="0" err="1" smtClean="0">
                <a:latin typeface="Courier New" pitchFamily="49" charset="0"/>
                <a:cs typeface="Courier New" pitchFamily="49" charset="0"/>
              </a:rPr>
              <a:t>read</a:t>
            </a: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 a key </a:t>
            </a:r>
            <a:r>
              <a:rPr lang="it-IT" sz="1900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 the </a:t>
            </a:r>
            <a:r>
              <a:rPr lang="it-IT" sz="1900" dirty="0" err="1" smtClean="0">
                <a:latin typeface="Courier New" pitchFamily="49" charset="0"/>
                <a:cs typeface="Courier New" pitchFamily="49" charset="0"/>
              </a:rPr>
              <a:t>keybord</a:t>
            </a:r>
            <a:endParaRPr lang="it-IT" sz="19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19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19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(tasto &gt;= 'a' &amp;&amp; tasto &lt;= 'z') {      // notare: apici singoli (sono caratteri!) </a:t>
            </a:r>
          </a:p>
          <a:p>
            <a:pPr lvl="1">
              <a:buNone/>
            </a:pPr>
            <a:r>
              <a:rPr lang="it-IT" sz="19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                                  //  e non doppi (usati per le stringhe!)</a:t>
            </a:r>
          </a:p>
          <a:p>
            <a:pPr lvl="1">
              <a:buNone/>
            </a:pPr>
            <a:r>
              <a:rPr lang="it-IT" sz="19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9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9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("Carattere inviato: ");</a:t>
            </a:r>
          </a:p>
          <a:p>
            <a:pPr lvl="1">
              <a:buNone/>
            </a:pPr>
            <a:r>
              <a:rPr lang="it-IT" sz="19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9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it-IT" sz="19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(tasto);</a:t>
            </a:r>
          </a:p>
          <a:p>
            <a:pPr lvl="1">
              <a:buNone/>
            </a:pPr>
            <a:r>
              <a:rPr lang="it-IT" sz="19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lvl="1">
              <a:buNone/>
            </a:pPr>
            <a:r>
              <a:rPr lang="it-IT" sz="19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sz="2000" dirty="0" smtClean="0"/>
          </a:p>
          <a:p>
            <a:pPr marL="0" indent="0">
              <a:buNone/>
            </a:pPr>
            <a:r>
              <a:rPr lang="it-IT" sz="2600" dirty="0" smtClean="0"/>
              <a:t>I caratteri </a:t>
            </a:r>
            <a:r>
              <a:rPr lang="it-IT" sz="2600" b="1" dirty="0" smtClean="0">
                <a:solidFill>
                  <a:srgbClr val="0070C0"/>
                </a:solidFill>
              </a:rPr>
              <a:t>'a'</a:t>
            </a:r>
            <a:r>
              <a:rPr lang="it-IT" sz="2600" dirty="0" smtClean="0"/>
              <a:t> fino a </a:t>
            </a:r>
            <a:r>
              <a:rPr lang="it-IT" sz="2600" b="1" dirty="0" smtClean="0">
                <a:solidFill>
                  <a:srgbClr val="0070C0"/>
                </a:solidFill>
              </a:rPr>
              <a:t>'z'</a:t>
            </a:r>
            <a:r>
              <a:rPr lang="it-IT" sz="2600" dirty="0" smtClean="0"/>
              <a:t> sono in realtà dei numeri interi piccoli, secondo il codice ASCII (slide seguente), e possono essere inseriti in operazioni di confronto.</a:t>
            </a:r>
          </a:p>
          <a:p>
            <a:pPr marL="0" indent="0">
              <a:buNone/>
            </a:pPr>
            <a:endParaRPr lang="it-IT" sz="2600" dirty="0" smtClean="0"/>
          </a:p>
          <a:p>
            <a:pPr marL="0" indent="0">
              <a:buNone/>
            </a:pPr>
            <a:r>
              <a:rPr lang="it-IT" sz="2600" dirty="0" smtClean="0"/>
              <a:t>Notare gli apici singoli, usati per i singoli caratteri come in </a:t>
            </a:r>
            <a:r>
              <a:rPr lang="it-IT" sz="2600" b="1" dirty="0" smtClean="0">
                <a:solidFill>
                  <a:srgbClr val="0070C0"/>
                </a:solidFill>
              </a:rPr>
              <a:t>'a'</a:t>
            </a:r>
            <a:r>
              <a:rPr lang="it-IT" sz="2600" dirty="0" smtClean="0"/>
              <a:t>, invece degli apici doppi come in </a:t>
            </a:r>
            <a:r>
              <a:rPr lang="it-IT" sz="2600" b="1" dirty="0" smtClean="0">
                <a:solidFill>
                  <a:srgbClr val="0070C0"/>
                </a:solidFill>
              </a:rPr>
              <a:t>"Inizio"</a:t>
            </a:r>
            <a:r>
              <a:rPr lang="it-IT" sz="2600" b="1" dirty="0" smtClean="0"/>
              <a:t> </a:t>
            </a:r>
            <a:r>
              <a:rPr lang="it-IT" sz="2600" dirty="0" smtClean="0"/>
              <a:t>usati per le stringhe (parole). Si tratta, inoltre, del carattere  </a:t>
            </a:r>
            <a:r>
              <a:rPr lang="it-IT" sz="2600" b="1" dirty="0" smtClean="0">
                <a:solidFill>
                  <a:schemeClr val="accent6">
                    <a:lumMod val="75000"/>
                  </a:schemeClr>
                </a:solidFill>
              </a:rPr>
              <a:t>'</a:t>
            </a:r>
            <a:r>
              <a:rPr lang="it-IT" sz="2600" b="1" dirty="0" smtClean="0">
                <a:solidFill>
                  <a:srgbClr val="0070C0"/>
                </a:solidFill>
              </a:rPr>
              <a:t>  </a:t>
            </a:r>
            <a:r>
              <a:rPr lang="it-IT" sz="2600" dirty="0" smtClean="0"/>
              <a:t>e</a:t>
            </a:r>
            <a:r>
              <a:rPr lang="it-IT" sz="2600" b="1" dirty="0" smtClean="0"/>
              <a:t> </a:t>
            </a:r>
            <a:r>
              <a:rPr lang="it-IT" sz="2600" dirty="0" smtClean="0"/>
              <a:t>non </a:t>
            </a:r>
            <a:r>
              <a:rPr lang="it-IT" sz="2600" b="1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it-IT" sz="2600" b="1" dirty="0" smtClean="0">
                <a:solidFill>
                  <a:srgbClr val="0070C0"/>
                </a:solidFill>
              </a:rPr>
              <a:t>  che spesso esce da un copia-incolla</a:t>
            </a:r>
            <a:r>
              <a:rPr lang="it-IT" sz="2600" b="1" dirty="0" smtClean="0"/>
              <a:t>!!</a:t>
            </a:r>
            <a:r>
              <a:rPr lang="it-IT" sz="2600" dirty="0" smtClean="0"/>
              <a:t> </a:t>
            </a:r>
          </a:p>
          <a:p>
            <a:pPr marL="0" indent="0">
              <a:buNone/>
            </a:pPr>
            <a:endParaRPr lang="it-IT" sz="2600" dirty="0" smtClean="0"/>
          </a:p>
          <a:p>
            <a:pPr marL="0" indent="0">
              <a:buNone/>
            </a:pPr>
            <a:r>
              <a:rPr lang="it-IT" sz="2600" dirty="0" smtClean="0"/>
              <a:t>Notare l’uso di &amp;&amp; per verificare contemporaneamente due condizioni: </a:t>
            </a:r>
            <a:br>
              <a:rPr lang="it-IT" sz="2600" dirty="0" smtClean="0"/>
            </a:br>
            <a:r>
              <a:rPr lang="it-IT" sz="2600" b="1" dirty="0" smtClean="0">
                <a:solidFill>
                  <a:srgbClr val="0070C0"/>
                </a:solidFill>
              </a:rPr>
              <a:t>tasto &gt;= 'a' &amp;&amp; tasto &lt;= 'z'</a:t>
            </a:r>
            <a:r>
              <a:rPr lang="it-IT" sz="2600" dirty="0" smtClean="0"/>
              <a:t> equivale a </a:t>
            </a:r>
            <a:r>
              <a:rPr lang="it-IT" sz="2600" b="1" dirty="0" smtClean="0">
                <a:solidFill>
                  <a:srgbClr val="0070C0"/>
                </a:solidFill>
              </a:rPr>
              <a:t>'</a:t>
            </a:r>
            <a:r>
              <a:rPr lang="it-IT" sz="2600" b="1" dirty="0" err="1" smtClean="0">
                <a:solidFill>
                  <a:srgbClr val="0070C0"/>
                </a:solidFill>
              </a:rPr>
              <a:t>a</a:t>
            </a:r>
            <a:r>
              <a:rPr lang="it-IT" sz="2600" b="1" dirty="0" smtClean="0">
                <a:solidFill>
                  <a:srgbClr val="0070C0"/>
                </a:solidFill>
              </a:rPr>
              <a:t>' ≤ tasto ≤ 'z'</a:t>
            </a:r>
            <a:r>
              <a:rPr lang="it-IT" sz="2600" dirty="0" smtClean="0"/>
              <a:t> che non è sintassi corretta in C.</a:t>
            </a:r>
          </a:p>
          <a:p>
            <a:pPr marL="0" indent="0">
              <a:buNone/>
            </a:pPr>
            <a:endParaRPr lang="it-IT" sz="2600" dirty="0" smtClean="0"/>
          </a:p>
          <a:p>
            <a:pPr marL="0" indent="0">
              <a:buNone/>
            </a:pPr>
            <a:r>
              <a:rPr lang="it-IT" sz="2600" dirty="0" smtClean="0"/>
              <a:t>Provare , dopo aver consultato la tavola dei codici ASCII, condizioni diverse più articolate, come:</a:t>
            </a:r>
            <a:br>
              <a:rPr lang="it-IT" sz="2600" dirty="0" smtClean="0"/>
            </a:br>
            <a:r>
              <a:rPr lang="it-IT" sz="2600" dirty="0" smtClean="0"/>
              <a:t> </a:t>
            </a:r>
            <a:r>
              <a:rPr lang="it-IT" sz="2600" b="1" dirty="0" smtClean="0">
                <a:solidFill>
                  <a:srgbClr val="0070C0"/>
                </a:solidFill>
              </a:rPr>
              <a:t>(tasto &gt;= 'a' &amp;&amp; tasto &lt;= '</a:t>
            </a:r>
            <a:r>
              <a:rPr lang="it-IT" sz="2600" b="1" dirty="0">
                <a:solidFill>
                  <a:srgbClr val="0070C0"/>
                </a:solidFill>
              </a:rPr>
              <a:t>z') </a:t>
            </a:r>
            <a:r>
              <a:rPr lang="it-IT" sz="2600" b="1" dirty="0" smtClean="0">
                <a:solidFill>
                  <a:srgbClr val="0070C0"/>
                </a:solidFill>
              </a:rPr>
              <a:t>|| (tasto &gt;= </a:t>
            </a:r>
            <a:r>
              <a:rPr lang="it-IT" sz="2600" b="1" dirty="0">
                <a:solidFill>
                  <a:srgbClr val="0070C0"/>
                </a:solidFill>
              </a:rPr>
              <a:t>'A</a:t>
            </a:r>
            <a:r>
              <a:rPr lang="it-IT" sz="2600" b="1" dirty="0" smtClean="0">
                <a:solidFill>
                  <a:srgbClr val="0070C0"/>
                </a:solidFill>
              </a:rPr>
              <a:t>' &amp;&amp; tasto &lt;= </a:t>
            </a:r>
            <a:r>
              <a:rPr lang="it-IT" sz="2600" b="1" dirty="0">
                <a:solidFill>
                  <a:srgbClr val="0070C0"/>
                </a:solidFill>
              </a:rPr>
              <a:t>'</a:t>
            </a:r>
            <a:r>
              <a:rPr lang="it-IT" sz="2600" b="1" dirty="0" smtClean="0">
                <a:solidFill>
                  <a:srgbClr val="0070C0"/>
                </a:solidFill>
              </a:rPr>
              <a:t>Z</a:t>
            </a:r>
            <a:r>
              <a:rPr lang="it-IT" sz="2600" b="1" dirty="0">
                <a:solidFill>
                  <a:srgbClr val="0070C0"/>
                </a:solidFill>
              </a:rPr>
              <a:t>') </a:t>
            </a:r>
            <a:r>
              <a:rPr lang="it-IT" sz="2600" b="1" dirty="0" smtClean="0">
                <a:solidFill>
                  <a:srgbClr val="0070C0"/>
                </a:solidFill>
              </a:rPr>
              <a:t>|| (tasto &gt;= </a:t>
            </a:r>
            <a:r>
              <a:rPr lang="it-IT" sz="2600" b="1" dirty="0">
                <a:solidFill>
                  <a:srgbClr val="0070C0"/>
                </a:solidFill>
              </a:rPr>
              <a:t>'0</a:t>
            </a:r>
            <a:r>
              <a:rPr lang="it-IT" sz="2600" b="1" dirty="0" smtClean="0">
                <a:solidFill>
                  <a:srgbClr val="0070C0"/>
                </a:solidFill>
              </a:rPr>
              <a:t>' &amp;&amp; tasto &lt;= </a:t>
            </a:r>
            <a:r>
              <a:rPr lang="it-IT" sz="2600" b="1" dirty="0">
                <a:solidFill>
                  <a:srgbClr val="0070C0"/>
                </a:solidFill>
              </a:rPr>
              <a:t>'</a:t>
            </a:r>
            <a:r>
              <a:rPr lang="it-IT" sz="2600" b="1" dirty="0" smtClean="0">
                <a:solidFill>
                  <a:srgbClr val="0070C0"/>
                </a:solidFill>
              </a:rPr>
              <a:t>9') || (tasto == '-')</a:t>
            </a:r>
            <a:endParaRPr lang="it-IT" sz="2600" dirty="0" smtClean="0"/>
          </a:p>
          <a:p>
            <a:pPr marL="0" indent="0">
              <a:buNone/>
            </a:pPr>
            <a:endParaRPr lang="it-IT" sz="2600" dirty="0" smtClean="0"/>
          </a:p>
          <a:p>
            <a:pPr marL="0" indent="0">
              <a:buNone/>
            </a:pPr>
            <a:endParaRPr lang="it-IT" sz="2000" dirty="0" smtClean="0"/>
          </a:p>
          <a:p>
            <a:endParaRPr lang="it-IT" sz="20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5436096" y="2060848"/>
            <a:ext cx="348088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Codice uguale a quello della slide precedente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3167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-24"/>
            <a:ext cx="8229600" cy="1143000"/>
          </a:xfrm>
        </p:spPr>
        <p:txBody>
          <a:bodyPr/>
          <a:lstStyle/>
          <a:p>
            <a:r>
              <a:rPr lang="it-IT" dirty="0" smtClean="0"/>
              <a:t>ASCII </a:t>
            </a:r>
            <a:r>
              <a:rPr lang="it-IT" dirty="0" err="1" smtClean="0"/>
              <a:t>table</a:t>
            </a:r>
            <a:endParaRPr lang="it-IT" dirty="0"/>
          </a:p>
        </p:txBody>
      </p:sp>
      <p:pic>
        <p:nvPicPr>
          <p:cNvPr id="124930" name="Picture 2" descr="enter image description 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62" y="980467"/>
            <a:ext cx="8972694" cy="5877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7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Istruzione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switch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b="1" dirty="0" smtClean="0"/>
              <a:t>/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 case</a:t>
            </a:r>
            <a:r>
              <a:rPr lang="it-IT" sz="2400" dirty="0" smtClean="0"/>
              <a:t>:</a:t>
            </a:r>
          </a:p>
          <a:p>
            <a:endParaRPr lang="it-IT" sz="2400" dirty="0" smtClean="0"/>
          </a:p>
          <a:p>
            <a:pPr marL="0" indent="0">
              <a:buNone/>
            </a:pP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switch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(variabile) {</a:t>
            </a:r>
          </a:p>
          <a:p>
            <a:pPr marL="0" indent="0">
              <a:buNone/>
            </a:pP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case 1:</a:t>
            </a:r>
          </a:p>
          <a:p>
            <a:pPr marL="0" indent="0">
              <a:buNone/>
            </a:pP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//blocco di istruzioni da eseguire quando variabile == 1</a:t>
            </a:r>
          </a:p>
          <a:p>
            <a:pPr marL="0" indent="0">
              <a:buNone/>
            </a:pP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pPr marL="0" indent="0">
              <a:buNone/>
            </a:pP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case 2:</a:t>
            </a:r>
          </a:p>
          <a:p>
            <a:pPr marL="0" indent="0">
              <a:buNone/>
            </a:pP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// blocco 2 di istruzioni da eseguire quando variabile == 2</a:t>
            </a:r>
          </a:p>
          <a:p>
            <a:pPr marL="0" indent="0">
              <a:buNone/>
            </a:pP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pPr marL="0" indent="0">
              <a:buNone/>
            </a:pP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default: </a:t>
            </a:r>
          </a:p>
          <a:p>
            <a:pPr marL="0" indent="0">
              <a:buNone/>
            </a:pP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// se variabile non corrisponde ai casi elencati, eseguire queste istruzioni </a:t>
            </a:r>
          </a:p>
          <a:p>
            <a:pPr marL="0" indent="0">
              <a:buNone/>
            </a:pP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// (il caso default è opzionale) </a:t>
            </a:r>
          </a:p>
          <a:p>
            <a:pPr marL="0" indent="0">
              <a:buNone/>
            </a:pP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it-IT" sz="1800" dirty="0" smtClean="0">
              <a:latin typeface="Courier New" pitchFamily="49" charset="0"/>
              <a:cs typeface="Courier New" pitchFamily="49" charset="0"/>
            </a:endParaRPr>
          </a:p>
          <a:p>
            <a:endParaRPr lang="it-IT" sz="2400" dirty="0"/>
          </a:p>
          <a:p>
            <a:endParaRPr lang="it-IT" sz="24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(17)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6314" y="1500174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Si veda anche il file 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Zanichelli-Mirandola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Arduino.pdf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”, 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pag 11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(18)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214282" y="978348"/>
            <a:ext cx="8786874" cy="511494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it-IT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</a:rPr>
              <a:t>Lettura dei tasti del </a:t>
            </a:r>
            <a:r>
              <a:rPr lang="it-IT" sz="1600" b="1" dirty="0" err="1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</a:rPr>
              <a:t>:    </a:t>
            </a:r>
            <a:r>
              <a:rPr lang="it-IT" sz="1600" dirty="0" smtClean="0"/>
              <a:t>Modificare come segue; cosa fa il codice?</a:t>
            </a:r>
          </a:p>
          <a:p>
            <a:endParaRPr lang="it-IT" sz="1600" dirty="0" smtClean="0"/>
          </a:p>
          <a:p>
            <a:pPr lvl="1"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lvl="1">
              <a:buNone/>
            </a:pP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2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(13, OUTPUT);</a:t>
            </a:r>
          </a:p>
          <a:p>
            <a:pPr lvl="1"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(9600);           // open the serial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port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at 9600 bps:</a:t>
            </a:r>
          </a:p>
          <a:p>
            <a:pPr lvl="1"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Inizio\n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1"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lvl="1"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tasto;</a:t>
            </a:r>
          </a:p>
          <a:p>
            <a:pPr lvl="1"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tasto =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Serial.read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();      //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read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a key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the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keybord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2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(tasto) {</a:t>
            </a:r>
          </a:p>
          <a:p>
            <a:pPr lvl="1">
              <a:buNone/>
            </a:pP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case 'a':</a:t>
            </a:r>
          </a:p>
          <a:p>
            <a:pPr lvl="1">
              <a:buNone/>
            </a:pP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it-IT" sz="12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("Inviato carattere </a:t>
            </a:r>
            <a:r>
              <a:rPr lang="it-IT" sz="12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a\n</a:t>
            </a: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1">
              <a:buNone/>
            </a:pP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it-IT" sz="12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(13, HIGH);</a:t>
            </a:r>
          </a:p>
          <a:p>
            <a:pPr lvl="1">
              <a:buNone/>
            </a:pP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pPr lvl="1">
              <a:buNone/>
            </a:pP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case 's':</a:t>
            </a:r>
          </a:p>
          <a:p>
            <a:pPr lvl="1">
              <a:buNone/>
            </a:pP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it-IT" sz="12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("Inviato carattere </a:t>
            </a:r>
            <a:r>
              <a:rPr lang="it-IT" sz="12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s\n</a:t>
            </a: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1">
              <a:buNone/>
            </a:pP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it-IT" sz="12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(13, LOW);</a:t>
            </a:r>
          </a:p>
          <a:p>
            <a:pPr lvl="1">
              <a:buNone/>
            </a:pP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break;    </a:t>
            </a:r>
          </a:p>
          <a:p>
            <a:pPr lvl="1">
              <a:buNone/>
            </a:pP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default:</a:t>
            </a:r>
          </a:p>
          <a:p>
            <a:pPr lvl="1">
              <a:buNone/>
            </a:pP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it-IT" sz="12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Serial.flush</a:t>
            </a: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lvl="1">
              <a:buNone/>
            </a:pPr>
            <a:r>
              <a:rPr lang="it-IT" sz="12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}  // </a:t>
            </a:r>
            <a:r>
              <a:rPr lang="it-IT" sz="12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switch</a:t>
            </a:r>
            <a:endParaRPr lang="it-IT" sz="1200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sz="16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5436096" y="4149080"/>
            <a:ext cx="3508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Esercizio</a:t>
            </a:r>
            <a:r>
              <a:rPr lang="it-IT" dirty="0" smtClean="0"/>
              <a:t>: modificare il codice in modo che, oltre ad accendere e spegnere il led con i tasti a/s, usi il tasto </a:t>
            </a:r>
            <a:r>
              <a:rPr lang="it-IT" i="1" dirty="0" smtClean="0"/>
              <a:t>b</a:t>
            </a:r>
            <a:r>
              <a:rPr lang="it-IT" dirty="0" smtClean="0"/>
              <a:t> per far “</a:t>
            </a:r>
            <a:r>
              <a:rPr lang="it-IT" dirty="0" err="1" smtClean="0"/>
              <a:t>blinkare</a:t>
            </a:r>
            <a:r>
              <a:rPr lang="it-IT" dirty="0" smtClean="0"/>
              <a:t>” (accendere/spegnere) il led 10 volte con periodo 1 s (usare la funzione </a:t>
            </a:r>
            <a:r>
              <a:rPr lang="it-IT" dirty="0" err="1" smtClean="0">
                <a:solidFill>
                  <a:srgbClr val="0070C0"/>
                </a:solidFill>
              </a:rPr>
              <a:t>blinkNTimes</a:t>
            </a:r>
            <a:r>
              <a:rPr lang="it-IT" dirty="0" smtClean="0"/>
              <a:t> realizzata in precedenza, slide “Iniziare con Arduino (14)”!)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67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(19)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51149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>Lettura dei tasti del </a:t>
            </a:r>
            <a:r>
              <a:rPr lang="it-IT" sz="1800" b="1" dirty="0" err="1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endParaRPr lang="it-IT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it-IT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24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143116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 smtClean="0"/>
              <a:t>Esercizio…</a:t>
            </a:r>
            <a:r>
              <a:rPr lang="it-IT" b="1" u="sng" dirty="0" smtClean="0"/>
              <a:t> difficile</a:t>
            </a:r>
            <a:r>
              <a:rPr lang="it-IT" dirty="0" smtClean="0"/>
              <a:t>: modificare il codice in modo che sfrutti l’input da tastiera per modificare il periodo di </a:t>
            </a:r>
            <a:r>
              <a:rPr lang="it-IT" dirty="0" err="1" smtClean="0"/>
              <a:t>blinking</a:t>
            </a:r>
            <a:r>
              <a:rPr lang="it-IT" dirty="0" smtClean="0"/>
              <a:t> del led.</a:t>
            </a:r>
          </a:p>
          <a:p>
            <a:endParaRPr lang="it-IT" dirty="0" smtClean="0"/>
          </a:p>
          <a:p>
            <a:r>
              <a:rPr lang="it-IT" u="sng" dirty="0" smtClean="0"/>
              <a:t>Suggerimento</a:t>
            </a:r>
          </a:p>
          <a:p>
            <a:r>
              <a:rPr lang="it-IT" dirty="0" smtClean="0"/>
              <a:t>nell’ordine: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dichiarare una variabile t, che conterrà il periodo del </a:t>
            </a:r>
            <a:r>
              <a:rPr lang="it-IT" dirty="0" err="1" smtClean="0"/>
              <a:t>blinking</a:t>
            </a:r>
            <a:r>
              <a:rPr lang="it-IT" dirty="0" smtClean="0"/>
              <a:t> e partirà per esempio da 1000; la variabile t </a:t>
            </a:r>
            <a:r>
              <a:rPr lang="it-IT" dirty="0" err="1" smtClean="0"/>
              <a:t>dev</a:t>
            </a:r>
            <a:r>
              <a:rPr lang="it-IT" dirty="0" smtClean="0"/>
              <a:t>’essere globale (dichiarata fuori da tutte le funzioni) o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it-IT" dirty="0" smtClean="0"/>
              <a:t>, dichiarata nella stessa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it-IT" dirty="0" smtClean="0"/>
              <a:t>, perché così conserverà il valore tra una chiamata e l’altra di </a:t>
            </a:r>
            <a:r>
              <a:rPr lang="it-IT" dirty="0" err="1" smtClean="0"/>
              <a:t>loop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usare un costrutto </a:t>
            </a:r>
            <a:r>
              <a:rPr lang="it-IT" dirty="0" err="1" smtClean="0"/>
              <a:t>switch</a:t>
            </a:r>
            <a:r>
              <a:rPr lang="it-IT" dirty="0" smtClean="0"/>
              <a:t>/case per incrementare t  di 200 quando si preme e si invia il carattere ‘+’, e decrementarla di 200 quando si preme e si invia il carattere ‘-’.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chiamare poi la funzione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blinkNTimes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(1, t) 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Attenzione: occorre prevedere dei test per evitare che t diventi nulla o negativa, ed eventualmente anche che diventi troppo grande (per esempio,  t &gt;200 e t &lt; 2000, sottraendo o sommando 200 a t solo se le due condizioni sono rispettivamente soddisfatte).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67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(20)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857620" y="1285860"/>
            <a:ext cx="479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Si veda il file 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Zanichelli-Mirandola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Arduino.pdf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”,  pag 13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928802"/>
            <a:ext cx="4285710" cy="378565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(9600);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Inizio\n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nn-NO" sz="1600" dirty="0" smtClean="0">
                <a:latin typeface="Courier New" pitchFamily="49" charset="0"/>
                <a:cs typeface="Courier New" pitchFamily="49" charset="0"/>
              </a:rPr>
              <a:t>  int i = 9; </a:t>
            </a:r>
          </a:p>
          <a:p>
            <a:r>
              <a:rPr lang="nn-NO" sz="1600" dirty="0" smtClean="0">
                <a:latin typeface="Courier New" pitchFamily="49" charset="0"/>
                <a:cs typeface="Courier New" pitchFamily="49" charset="0"/>
              </a:rPr>
              <a:t>  do {</a:t>
            </a:r>
          </a:p>
          <a:p>
            <a:r>
              <a:rPr lang="nn-NO" sz="1600" dirty="0" smtClean="0">
                <a:latin typeface="Courier New" pitchFamily="49" charset="0"/>
                <a:cs typeface="Courier New" pitchFamily="49" charset="0"/>
              </a:rPr>
              <a:t>    Serial.println(i);</a:t>
            </a:r>
          </a:p>
          <a:p>
            <a:r>
              <a:rPr lang="nn-NO" sz="1600" dirty="0" smtClean="0">
                <a:latin typeface="Courier New" pitchFamily="49" charset="0"/>
                <a:cs typeface="Courier New" pitchFamily="49" charset="0"/>
              </a:rPr>
              <a:t>    i = i - 1;   // oppure i-- </a:t>
            </a:r>
          </a:p>
          <a:p>
            <a:r>
              <a:rPr lang="nn-NO" sz="1600" dirty="0" smtClean="0">
                <a:latin typeface="Courier New" pitchFamily="49" charset="0"/>
                <a:cs typeface="Courier New" pitchFamily="49" charset="0"/>
              </a:rPr>
              <a:t>  } while (i &gt;= 0); </a:t>
            </a:r>
          </a:p>
          <a:p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Fine\n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}  //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setup</a:t>
            </a:r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it-IT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57720" y="2708920"/>
            <a:ext cx="42862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Programma che conta da 9 a </a:t>
            </a:r>
            <a:r>
              <a:rPr lang="it-IT" dirty="0">
                <a:solidFill>
                  <a:srgbClr val="0070C0"/>
                </a:solidFill>
              </a:rPr>
              <a:t>0</a:t>
            </a:r>
            <a:r>
              <a:rPr lang="it-IT" dirty="0" smtClean="0">
                <a:solidFill>
                  <a:srgbClr val="0070C0"/>
                </a:solidFill>
              </a:rPr>
              <a:t>, scrivendo i numeri via seriale, con un ciclo do..</a:t>
            </a:r>
            <a:r>
              <a:rPr lang="it-IT" dirty="0" err="1" smtClean="0">
                <a:solidFill>
                  <a:srgbClr val="0070C0"/>
                </a:solidFill>
              </a:rPr>
              <a:t>while</a:t>
            </a:r>
            <a:r>
              <a:rPr lang="it-IT" dirty="0" smtClean="0">
                <a:solidFill>
                  <a:srgbClr val="0070C0"/>
                </a:solidFill>
              </a:rPr>
              <a:t> anziché con il for</a:t>
            </a:r>
          </a:p>
          <a:p>
            <a:endParaRPr lang="it-IT" sz="1600" dirty="0" smtClean="0"/>
          </a:p>
          <a:p>
            <a:r>
              <a:rPr lang="it-IT" sz="1600" dirty="0" smtClean="0"/>
              <a:t>Costrutto alternativo all’uso di </a:t>
            </a:r>
            <a:r>
              <a:rPr lang="it-IT" sz="1600" dirty="0" err="1" smtClean="0"/>
              <a:t>for</a:t>
            </a:r>
            <a:r>
              <a:rPr lang="it-IT" sz="1600" dirty="0" smtClean="0"/>
              <a:t>: il ciclo do..</a:t>
            </a:r>
            <a:r>
              <a:rPr lang="it-IT" sz="1600" dirty="0" err="1" smtClean="0"/>
              <a:t>while</a:t>
            </a:r>
            <a:r>
              <a:rPr lang="it-IT" sz="1600" dirty="0" smtClean="0"/>
              <a:t> esegue un blocco di istruzioni e poi fa un test, tornando ad eseguire il blocco solo se il test è verificato.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0034" y="13572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Istruzione </a:t>
            </a:r>
            <a:r>
              <a:rPr lang="it-IT" b="1" dirty="0" err="1" smtClean="0">
                <a:solidFill>
                  <a:srgbClr val="0070C0"/>
                </a:solidFill>
              </a:rPr>
              <a:t>DO…WHILE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43240" y="5357826"/>
            <a:ext cx="545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 può uscire da un ciclo </a:t>
            </a:r>
            <a:r>
              <a:rPr lang="it-IT" dirty="0" err="1" smtClean="0"/>
              <a:t>do…while</a:t>
            </a:r>
            <a:r>
              <a:rPr lang="it-IT" dirty="0" smtClean="0"/>
              <a:t> con l’istruzione break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934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(21)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0034" y="13572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Istruzione </a:t>
            </a:r>
            <a:r>
              <a:rPr lang="it-IT" b="1" dirty="0" err="1" smtClean="0">
                <a:solidFill>
                  <a:srgbClr val="0070C0"/>
                </a:solidFill>
              </a:rPr>
              <a:t>DO…WHILE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2876" y="1928802"/>
            <a:ext cx="5293220" cy="4770537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(9600);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somma = 0;  //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perche’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dopo 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		     // dividiamo per 2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n = 0;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tasto;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do {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tasto =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Serial.read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(); 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(tasto &gt;= '0' &amp;&amp; tasto &lt;= '9') {</a:t>
            </a:r>
          </a:p>
          <a:p>
            <a:r>
              <a:rPr lang="it-IT" sz="16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somma = </a:t>
            </a:r>
            <a:r>
              <a:rPr lang="it-IT" sz="16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somma</a:t>
            </a:r>
            <a:r>
              <a:rPr lang="it-IT" sz="16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+ (tasto - 48);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n++;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} //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if</a:t>
            </a:r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}  // do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(tasto != '-');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(somma/n);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it-IT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4298" y="1444829"/>
            <a:ext cx="378621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</a:rPr>
              <a:t>Programma che calcola la media dei numeri di una cifra introdotti da tastiera (media dei voti).</a:t>
            </a:r>
          </a:p>
          <a:p>
            <a:endParaRPr lang="it-IT" sz="1600" dirty="0" smtClean="0"/>
          </a:p>
          <a:p>
            <a:r>
              <a:rPr lang="it-IT" dirty="0" smtClean="0"/>
              <a:t>Una volta lanciato il programma, si possono introdurre dei numeri (di una cifra) nella finestra del monitor seriale, seguiti dal carattere '-'. </a:t>
            </a:r>
          </a:p>
          <a:p>
            <a:r>
              <a:rPr lang="it-IT" dirty="0" smtClean="0"/>
              <a:t>Il carattere '-' fa da “tappo”, ossia conclude l’inserimento dei numeri. </a:t>
            </a:r>
          </a:p>
          <a:p>
            <a:r>
              <a:rPr lang="it-IT" dirty="0" smtClean="0"/>
              <a:t>Il programma somma i numeri, e fornisce in output (con il monitor seriale) la media dei numeri introdotti.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 cosa serve la riga colorata in celeste</a:t>
            </a:r>
            <a:r>
              <a:rPr lang="it-IT" dirty="0" smtClean="0"/>
              <a:t>?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17934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(22)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857720" y="1700808"/>
            <a:ext cx="42862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Programma che legge i caratteri inviati da tastiera, controllando dapprima (con </a:t>
            </a:r>
            <a:r>
              <a:rPr lang="it-IT" dirty="0" err="1" smtClean="0">
                <a:solidFill>
                  <a:srgbClr val="0070C0"/>
                </a:solidFill>
              </a:rPr>
              <a:t>Serial.available</a:t>
            </a:r>
            <a:r>
              <a:rPr lang="it-IT" dirty="0" smtClean="0">
                <a:solidFill>
                  <a:srgbClr val="0070C0"/>
                </a:solidFill>
              </a:rPr>
              <a:t>) che effettivamente ci siano caratteri da leggere</a:t>
            </a:r>
          </a:p>
          <a:p>
            <a:endParaRPr lang="it-IT" dirty="0" smtClean="0"/>
          </a:p>
          <a:p>
            <a:r>
              <a:rPr lang="it-IT" sz="1600" dirty="0" smtClean="0"/>
              <a:t>Evita che vengano stampati caratteri senza senso quando non si invia nulla. Può in certi casi sostituire i test sui limiti dei valori ASCII dei caratteri (commentando con // la riga che contiene il </a:t>
            </a:r>
            <a:r>
              <a:rPr lang="it-IT" sz="1600" dirty="0" err="1" smtClean="0"/>
              <a:t>Serial.available</a:t>
            </a:r>
            <a:r>
              <a:rPr lang="it-IT" sz="1600" dirty="0" smtClean="0"/>
              <a:t>, e la riga con la corrispondente parentesi graffa chiusa, si ritorna alla situazione in cui sono stampati a video i caratteri </a:t>
            </a:r>
            <a:r>
              <a:rPr lang="it-IT" sz="1600" dirty="0" err="1" smtClean="0"/>
              <a:t>strani…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214282" y="178592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(9600);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Inizio\n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}  //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setup</a:t>
            </a:r>
            <a:endParaRPr lang="it-IT" dirty="0" smtClean="0">
              <a:latin typeface="Courier New" pitchFamily="49" charset="0"/>
              <a:cs typeface="Courier New" pitchFamily="49" charset="0"/>
            </a:endParaRPr>
          </a:p>
          <a:p>
            <a:endParaRPr lang="it-IT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it-IT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Serial.available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()) {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tasto =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Serial.read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(tasto);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4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457830"/>
            <a:ext cx="8715436" cy="5643578"/>
          </a:xfrm>
        </p:spPr>
        <p:txBody>
          <a:bodyPr>
            <a:normAutofit fontScale="85000" lnSpcReduction="20000"/>
          </a:bodyPr>
          <a:lstStyle/>
          <a:p>
            <a:r>
              <a:rPr lang="it-IT" sz="2000" dirty="0" smtClean="0"/>
              <a:t>Se si lavora su un </a:t>
            </a:r>
            <a:r>
              <a:rPr lang="it-IT" sz="2000" dirty="0" err="1" smtClean="0"/>
              <a:t>pc</a:t>
            </a:r>
            <a:r>
              <a:rPr lang="it-IT" sz="2000" dirty="0" smtClean="0"/>
              <a:t> sul quale non si dispone dei diritti di amministratore, occorre scaricare e </a:t>
            </a:r>
            <a:r>
              <a:rPr lang="it-IT" sz="2000" dirty="0" err="1" smtClean="0"/>
              <a:t>decompattare</a:t>
            </a:r>
            <a:r>
              <a:rPr lang="it-IT" sz="2000" dirty="0" smtClean="0"/>
              <a:t> la versione </a:t>
            </a:r>
            <a:r>
              <a:rPr lang="it-IT" sz="2000" dirty="0" err="1" smtClean="0"/>
              <a:t>zipped</a:t>
            </a:r>
            <a:r>
              <a:rPr lang="it-IT" sz="2000" dirty="0" smtClean="0"/>
              <a:t> dell’ambiente di sviluppo di Arduino, “Arduino IDE” (</a:t>
            </a:r>
            <a:r>
              <a:rPr lang="it-IT" sz="2000" i="1" dirty="0" err="1" smtClean="0"/>
              <a:t>Integrated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Development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Environment</a:t>
            </a:r>
            <a:r>
              <a:rPr lang="it-IT" sz="2000" dirty="0" smtClean="0"/>
              <a:t>), il “programma” per programmare Arduino), da: http://arduino.cc/en/Main/Software, scegliendo “ZIP file” e poi “JUST DOWNLOAD”</a:t>
            </a:r>
          </a:p>
          <a:p>
            <a:r>
              <a:rPr lang="it-IT" sz="2000" dirty="0" smtClean="0"/>
              <a:t>Se si tratta del proprio </a:t>
            </a:r>
            <a:r>
              <a:rPr lang="it-IT" sz="2000" dirty="0" err="1" smtClean="0"/>
              <a:t>pc</a:t>
            </a:r>
            <a:r>
              <a:rPr lang="it-IT" sz="2000" dirty="0" smtClean="0"/>
              <a:t>, sul quale si dispone dei diritti di amministratore, o se comunque i diritti di amministratore sono garantiti (almeno per il proprio utente!), scaricare la versione installabile (.exe, “Win10 and </a:t>
            </a:r>
            <a:r>
              <a:rPr lang="it-IT" sz="2000" dirty="0" err="1" smtClean="0"/>
              <a:t>newer…</a:t>
            </a:r>
            <a:r>
              <a:rPr lang="it-IT" sz="2000" dirty="0" smtClean="0"/>
              <a:t>”), lanciarla e seguire le istruzioni.</a:t>
            </a:r>
          </a:p>
          <a:p>
            <a:r>
              <a:rPr lang="it-IT" sz="2000" dirty="0" smtClean="0"/>
              <a:t>Collegare Arduino al computer tramite il cavo USB fornito nel kit. Se è richiesta dal computer l’installazione dei driver, seguire la procedura.</a:t>
            </a:r>
          </a:p>
          <a:p>
            <a:r>
              <a:rPr lang="it-IT" sz="2000" dirty="0" smtClean="0"/>
              <a:t>Lanciare il programma </a:t>
            </a:r>
            <a:r>
              <a:rPr lang="it-IT" sz="2000" dirty="0" err="1" smtClean="0"/>
              <a:t>arduino.exe</a:t>
            </a:r>
            <a:r>
              <a:rPr lang="it-IT" sz="2000" dirty="0" smtClean="0"/>
              <a:t> dalla directory </a:t>
            </a:r>
            <a:r>
              <a:rPr lang="it-IT" sz="2000" dirty="0" err="1" smtClean="0"/>
              <a:t>decompattata</a:t>
            </a:r>
            <a:r>
              <a:rPr lang="it-IT" sz="2000" dirty="0" smtClean="0"/>
              <a:t> (nel caso d’uso del .zip) o dal menu di avvio del </a:t>
            </a:r>
            <a:r>
              <a:rPr lang="it-IT" sz="2000" dirty="0" err="1" smtClean="0"/>
              <a:t>pc</a:t>
            </a:r>
            <a:r>
              <a:rPr lang="it-IT" sz="2000" dirty="0" smtClean="0"/>
              <a:t>, o dall’icona sul desktop; dovrebbe comparire uno “sketch” </a:t>
            </a:r>
            <a:r>
              <a:rPr lang="it-IT" sz="2000" dirty="0" err="1" smtClean="0"/>
              <a:t>arduino</a:t>
            </a:r>
            <a:r>
              <a:rPr lang="it-IT" sz="2000" dirty="0" smtClean="0"/>
              <a:t>, contenente le funzioni (vuote) </a:t>
            </a:r>
            <a:r>
              <a:rPr lang="it-IT" sz="2000" dirty="0" err="1" smtClean="0"/>
              <a:t>setup</a:t>
            </a:r>
            <a:r>
              <a:rPr lang="it-IT" sz="2000" dirty="0" smtClean="0"/>
              <a:t>() e </a:t>
            </a:r>
            <a:r>
              <a:rPr lang="it-IT" sz="2000" dirty="0" err="1" smtClean="0"/>
              <a:t>loop</a:t>
            </a:r>
            <a:r>
              <a:rPr lang="it-IT" sz="2000" dirty="0" smtClean="0"/>
              <a:t>(); se non succede, usare il menu 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File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  <a:sym typeface="Symbol"/>
              </a:rPr>
              <a:t>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New Sketch </a:t>
            </a:r>
            <a:r>
              <a:rPr lang="it-IT" sz="2000" dirty="0" smtClean="0"/>
              <a:t>(per impostare la lingua italiana: 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File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  <a:sym typeface="Symbol"/>
              </a:rPr>
              <a:t>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Preferences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  <a:sym typeface="Symbol"/>
              </a:rPr>
              <a:t>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Language</a:t>
            </a:r>
            <a:r>
              <a:rPr lang="it-IT" sz="2000" dirty="0" smtClean="0"/>
              <a:t>):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// put your setup code here, to run once: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loop() {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// put your main code here, to run repeatedly: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it-IT" sz="2000" dirty="0" smtClean="0"/>
              <a:t>Scegliere la voce di menu “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Strumenti 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  <a:sym typeface="Symbol"/>
              </a:rPr>
              <a:t>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Porta</a:t>
            </a:r>
            <a:r>
              <a:rPr lang="it-IT" sz="2000" dirty="0" smtClean="0"/>
              <a:t>” e selezionare la porta alla quale fa capo Arduino. In “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Scheda</a:t>
            </a:r>
            <a:r>
              <a:rPr lang="it-IT" sz="2000" dirty="0" smtClean="0"/>
              <a:t>” selezionare: Arduino UNO</a:t>
            </a:r>
          </a:p>
          <a:p>
            <a:r>
              <a:rPr lang="it-IT" sz="2000" dirty="0" smtClean="0"/>
              <a:t>Riempire lo sketch come nella prossima slide, ricordando che la distinzione tra maiuscole e minuscole è importante!</a:t>
            </a:r>
          </a:p>
          <a:p>
            <a:endParaRPr lang="it-IT" sz="2000" dirty="0" smtClean="0"/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(23)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14282" y="178592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(9600);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Inizio\n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}  //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setup</a:t>
            </a:r>
            <a:endParaRPr lang="it-IT" dirty="0" smtClean="0">
              <a:latin typeface="Courier New" pitchFamily="49" charset="0"/>
              <a:cs typeface="Courier New" pitchFamily="49" charset="0"/>
            </a:endParaRPr>
          </a:p>
          <a:p>
            <a:endParaRPr lang="it-IT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Serial.available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()) {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tasto =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Serial.read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(tasto);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('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\t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');</a:t>
            </a:r>
          </a:p>
          <a:p>
            <a:r>
              <a:rPr lang="it-IT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tastoInt</a:t>
            </a:r>
            <a:r>
              <a:rPr lang="it-IT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tasto;</a:t>
            </a:r>
          </a:p>
          <a:p>
            <a:r>
              <a:rPr lang="it-IT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it-IT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it-IT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tastoInt</a:t>
            </a:r>
            <a:r>
              <a:rPr lang="it-IT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57720" y="2132856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Programma che legge i caratteri inviati da tastiera, controllando dapprima (con </a:t>
            </a:r>
            <a:r>
              <a:rPr lang="it-IT" dirty="0" err="1" smtClean="0">
                <a:solidFill>
                  <a:srgbClr val="0070C0"/>
                </a:solidFill>
              </a:rPr>
              <a:t>Serial.available</a:t>
            </a:r>
            <a:r>
              <a:rPr lang="it-IT" dirty="0" smtClean="0">
                <a:solidFill>
                  <a:srgbClr val="0070C0"/>
                </a:solidFill>
              </a:rPr>
              <a:t>) che effettivamente ci siano caratteri da leggere, e stampa sia il carattere che il suo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codice ASCII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7934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(24)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99745" y="1071546"/>
            <a:ext cx="458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Esercizi in linguaggio C, difficoltà bassa/media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5720" y="1428736"/>
            <a:ext cx="88582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1400" dirty="0" smtClean="0"/>
              <a:t>Riprendere il programma che conta da 0 a 9, inviando il risultato tramite il canale di comunicazione seriale; una volta verificato che funzioni, modificarlo in modo che conti solo numeri pari, compreso lo zero, da 0 a 20, e scriva quindi i numeri 0 2 4 …  20; per farlo, sostituire all’istruzione j++ l’istruzione j = </a:t>
            </a:r>
            <a:r>
              <a:rPr lang="it-IT" sz="1400" dirty="0" err="1" smtClean="0"/>
              <a:t>j</a:t>
            </a:r>
            <a:r>
              <a:rPr lang="it-IT" sz="1400" dirty="0" smtClean="0"/>
              <a:t> + 2, e poi provare anche con il costrutto j+=2. [uso di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it-IT" sz="1400" dirty="0" smtClean="0"/>
              <a:t>]</a:t>
            </a:r>
          </a:p>
          <a:p>
            <a:pPr marL="342900" indent="-342900">
              <a:buAutoNum type="arabicParenR"/>
            </a:pPr>
            <a:r>
              <a:rPr lang="it-IT" sz="1400" dirty="0" smtClean="0"/>
              <a:t>Scrivere un programma che conti da 0 a 10 e scriva, via comunicazione seriale, una tabellina dei numeri e delle loro radici quadrate. Ispirarsi a “Iniziare con Arduino (6)”, capendo bene come funziona, e considerare che la radice quadrata di un numero si calcola con </a:t>
            </a:r>
            <a:r>
              <a:rPr lang="it-IT" sz="1400" dirty="0" err="1" smtClean="0"/>
              <a:t>sqrt</a:t>
            </a:r>
            <a:r>
              <a:rPr lang="it-IT" sz="1400" dirty="0" smtClean="0"/>
              <a:t>(x).  [uso di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it-IT" sz="1400" dirty="0" smtClean="0"/>
              <a:t>]</a:t>
            </a:r>
          </a:p>
          <a:p>
            <a:pPr marL="342900" indent="-342900">
              <a:buFontTx/>
              <a:buAutoNum type="arabicParenR"/>
            </a:pPr>
            <a:r>
              <a:rPr lang="it-IT" sz="1400" dirty="0" smtClean="0"/>
              <a:t>Come al punto precedente, però quando il numero che state considerando è un quadrato perfetto, fate scrivere “quadrato perfetto” dopo il valore della radice quadrata; per testare se un numero è un quadrato perfetto, usare </a:t>
            </a:r>
            <a:r>
              <a:rPr lang="it-IT" sz="1400" dirty="0" err="1" smtClean="0"/>
              <a:t>if</a:t>
            </a:r>
            <a:r>
              <a:rPr lang="it-IT" sz="1400" dirty="0" smtClean="0"/>
              <a:t> ( </a:t>
            </a:r>
            <a:r>
              <a:rPr lang="it-IT" sz="1400" dirty="0" err="1" smtClean="0"/>
              <a:t>sqrt</a:t>
            </a:r>
            <a:r>
              <a:rPr lang="it-IT" sz="1400" dirty="0" smtClean="0"/>
              <a:t>(x) == </a:t>
            </a:r>
            <a:r>
              <a:rPr lang="it-IT" sz="1400" dirty="0" err="1" smtClean="0"/>
              <a:t>floor</a:t>
            </a:r>
            <a:r>
              <a:rPr lang="it-IT" sz="1400" dirty="0" smtClean="0"/>
              <a:t>(</a:t>
            </a:r>
            <a:r>
              <a:rPr lang="it-IT" sz="1400" dirty="0" err="1" smtClean="0"/>
              <a:t>sqrt</a:t>
            </a:r>
            <a:r>
              <a:rPr lang="it-IT" sz="1400" dirty="0" smtClean="0"/>
              <a:t>(x)) ) che controlla se la radice quadrata del numero è pari alla sua parte intera; meglio sarebbe mettere la radice quadrata di x in una variabile, per non ripetere il calcolo:  </a:t>
            </a:r>
            <a:r>
              <a:rPr lang="it-IT" sz="1400" dirty="0" err="1" smtClean="0"/>
              <a:t>float</a:t>
            </a:r>
            <a:r>
              <a:rPr lang="it-IT" sz="1400" dirty="0" smtClean="0"/>
              <a:t> s = </a:t>
            </a:r>
            <a:r>
              <a:rPr lang="it-IT" sz="1400" dirty="0" err="1" smtClean="0"/>
              <a:t>sqrt</a:t>
            </a:r>
            <a:r>
              <a:rPr lang="it-IT" sz="1400" dirty="0" smtClean="0"/>
              <a:t>(x); </a:t>
            </a:r>
            <a:r>
              <a:rPr lang="it-IT" sz="1400" dirty="0" err="1" smtClean="0"/>
              <a:t>if</a:t>
            </a:r>
            <a:r>
              <a:rPr lang="it-IT" sz="1400" dirty="0" smtClean="0"/>
              <a:t> (s == </a:t>
            </a:r>
            <a:r>
              <a:rPr lang="it-IT" sz="1400" dirty="0" err="1" smtClean="0"/>
              <a:t>floor</a:t>
            </a:r>
            <a:r>
              <a:rPr lang="it-IT" sz="1400" dirty="0" smtClean="0"/>
              <a:t>(s))...   [uso di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it-IT" sz="1400" dirty="0" smtClean="0"/>
              <a:t> e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if</a:t>
            </a:r>
            <a:r>
              <a:rPr lang="it-IT" sz="1400" dirty="0" smtClean="0"/>
              <a:t>]</a:t>
            </a:r>
          </a:p>
          <a:p>
            <a:pPr marL="342900" indent="-342900">
              <a:buFontTx/>
              <a:buAutoNum type="arabicParenR"/>
            </a:pPr>
            <a:r>
              <a:rPr lang="it-IT" sz="1400" dirty="0" smtClean="0"/>
              <a:t>Scrivere un programma composto di </a:t>
            </a:r>
            <a:r>
              <a:rPr lang="it-IT" sz="1400" dirty="0" err="1" smtClean="0"/>
              <a:t>setup</a:t>
            </a:r>
            <a:r>
              <a:rPr lang="it-IT" sz="1400" dirty="0" smtClean="0"/>
              <a:t>()/</a:t>
            </a:r>
            <a:r>
              <a:rPr lang="it-IT" sz="1400" dirty="0" err="1" smtClean="0"/>
              <a:t>loop</a:t>
            </a:r>
            <a:r>
              <a:rPr lang="it-IT" sz="1400" dirty="0" smtClean="0"/>
              <a:t>() e di una funzione </a:t>
            </a:r>
            <a:r>
              <a:rPr lang="it-IT" sz="1400" dirty="0" err="1" smtClean="0"/>
              <a:t>void</a:t>
            </a:r>
            <a:r>
              <a:rPr lang="it-IT" sz="1400" dirty="0" smtClean="0"/>
              <a:t> </a:t>
            </a:r>
            <a:r>
              <a:rPr lang="it-IT" sz="1400" dirty="0" err="1" smtClean="0"/>
              <a:t>pippo</a:t>
            </a:r>
            <a:r>
              <a:rPr lang="it-IT" sz="1400" dirty="0" smtClean="0"/>
              <a:t>() che, una volta richiamata da </a:t>
            </a:r>
            <a:r>
              <a:rPr lang="it-IT" sz="1400" dirty="0" err="1" smtClean="0"/>
              <a:t>loop</a:t>
            </a:r>
            <a:r>
              <a:rPr lang="it-IT" sz="1400" dirty="0" smtClean="0"/>
              <a:t>(), stampi sul canale seriale la frase “Ciao sono Pippo”. Modificare il programma in modo che la funzione </a:t>
            </a:r>
            <a:r>
              <a:rPr lang="it-IT" sz="1400" dirty="0" err="1" smtClean="0"/>
              <a:t>pippo</a:t>
            </a:r>
            <a:r>
              <a:rPr lang="it-IT" sz="1400" dirty="0" smtClean="0"/>
              <a:t> abbia un parametro: </a:t>
            </a:r>
            <a:r>
              <a:rPr lang="it-IT" sz="1400" dirty="0" err="1" smtClean="0"/>
              <a:t>void</a:t>
            </a:r>
            <a:r>
              <a:rPr lang="it-IT" sz="1400" dirty="0" smtClean="0"/>
              <a:t> </a:t>
            </a:r>
            <a:r>
              <a:rPr lang="it-IT" sz="1400" dirty="0" err="1" smtClean="0"/>
              <a:t>pippo</a:t>
            </a:r>
            <a:r>
              <a:rPr lang="it-IT" sz="1400" dirty="0" smtClean="0"/>
              <a:t>(</a:t>
            </a:r>
            <a:r>
              <a:rPr lang="it-IT" sz="1400" dirty="0" err="1" smtClean="0"/>
              <a:t>int</a:t>
            </a:r>
            <a:r>
              <a:rPr lang="it-IT" sz="1400" dirty="0" smtClean="0"/>
              <a:t> x) ; una volta richiamata da </a:t>
            </a:r>
            <a:r>
              <a:rPr lang="it-IT" sz="1400" dirty="0" err="1" smtClean="0"/>
              <a:t>loop</a:t>
            </a:r>
            <a:r>
              <a:rPr lang="it-IT" sz="1400" dirty="0" smtClean="0"/>
              <a:t>(), stampi “Ciao sono Pippo” e poi “Il parametro vale” seguito dal numero x [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it-IT" sz="1400" dirty="0" smtClean="0"/>
              <a:t>]</a:t>
            </a:r>
          </a:p>
          <a:p>
            <a:pPr marL="342900" indent="-342900">
              <a:buFontTx/>
              <a:buAutoNum type="arabicParenR"/>
            </a:pPr>
            <a:r>
              <a:rPr lang="it-IT" sz="1400" dirty="0" smtClean="0"/>
              <a:t>Scrivere un programma che invii sul canale di comunicazione seriale un numero casuale, generato nella funzione </a:t>
            </a:r>
            <a:r>
              <a:rPr lang="it-IT" sz="1400" dirty="0" err="1" smtClean="0"/>
              <a:t>loop</a:t>
            </a:r>
            <a:r>
              <a:rPr lang="it-IT" sz="1400" dirty="0" smtClean="0"/>
              <a:t>(); un numero casuale tra 50 e 100 (per esempio) si genera con </a:t>
            </a:r>
            <a:r>
              <a:rPr lang="it-IT" sz="1400" dirty="0" err="1" smtClean="0"/>
              <a:t>int</a:t>
            </a:r>
            <a:r>
              <a:rPr lang="it-IT" sz="1400" dirty="0" smtClean="0"/>
              <a:t> </a:t>
            </a:r>
            <a:r>
              <a:rPr lang="it-IT" sz="1400" dirty="0" err="1" smtClean="0"/>
              <a:t>randNumber</a:t>
            </a:r>
            <a:r>
              <a:rPr lang="it-IT" sz="1400" dirty="0" smtClean="0"/>
              <a:t> = </a:t>
            </a:r>
            <a:r>
              <a:rPr lang="it-IT" sz="1400" dirty="0" err="1" smtClean="0"/>
              <a:t>random</a:t>
            </a:r>
            <a:r>
              <a:rPr lang="it-IT" sz="1400" dirty="0" smtClean="0"/>
              <a:t>(50, 100); notare che la sequenza di numeri casuali è fissa (si tratta di numeri </a:t>
            </a:r>
            <a:r>
              <a:rPr lang="it-IT" sz="1400" dirty="0" err="1" smtClean="0"/>
              <a:t>pseudocasuali</a:t>
            </a:r>
            <a:r>
              <a:rPr lang="it-IT" sz="1400" dirty="0" smtClean="0"/>
              <a:t>) e può essere variata dando inizialmente il comando </a:t>
            </a:r>
            <a:r>
              <a:rPr lang="it-IT" sz="1400" dirty="0" err="1" smtClean="0"/>
              <a:t>randomSeed</a:t>
            </a:r>
            <a:r>
              <a:rPr lang="it-IT" sz="1400" dirty="0" smtClean="0"/>
              <a:t>(</a:t>
            </a:r>
            <a:r>
              <a:rPr lang="it-IT" sz="1400" dirty="0" err="1" smtClean="0"/>
              <a:t>millis</a:t>
            </a:r>
            <a:r>
              <a:rPr lang="it-IT" sz="1400" dirty="0" smtClean="0"/>
              <a:t>());  Infine, fare in modo che il programma, quando sceglie un numero situato tra 70 e 90, avvisi esplicitamente sul canale seriale, e faccia lampeggiare il led alcune volte.</a:t>
            </a:r>
          </a:p>
          <a:p>
            <a:pPr marL="342900" indent="-342900">
              <a:buFontTx/>
              <a:buAutoNum type="arabicParenR"/>
            </a:pPr>
            <a:r>
              <a:rPr lang="it-IT" sz="1400" dirty="0" smtClean="0"/>
              <a:t>Come al punto 4, però la funzione </a:t>
            </a:r>
            <a:r>
              <a:rPr lang="it-IT" sz="1400" dirty="0" err="1" smtClean="0"/>
              <a:t>pippo</a:t>
            </a:r>
            <a:r>
              <a:rPr lang="it-IT" sz="1400" dirty="0" smtClean="0"/>
              <a:t>() (versione senza parametro) deve  generare numeri casuali, e stamparli tramite canale seriale</a:t>
            </a:r>
          </a:p>
          <a:p>
            <a:pPr marL="342900" indent="-342900">
              <a:buFontTx/>
              <a:buAutoNum type="arabicParenR"/>
            </a:pPr>
            <a:r>
              <a:rPr lang="it-IT" sz="1400" dirty="0" smtClean="0"/>
              <a:t>Come al punto 6, però la funzione </a:t>
            </a:r>
            <a:r>
              <a:rPr lang="it-IT" sz="1400" dirty="0" err="1" smtClean="0"/>
              <a:t>pippo</a:t>
            </a:r>
            <a:r>
              <a:rPr lang="it-IT" sz="1400" dirty="0" smtClean="0"/>
              <a:t>(), dopo aver scritto a video il numero casuale, deve dire anche se è pari o dispari; un numero m è pari se m%2==0.</a:t>
            </a:r>
          </a:p>
        </p:txBody>
      </p:sp>
    </p:spTree>
    <p:extLst>
      <p:ext uri="{BB962C8B-B14F-4D97-AF65-F5344CB8AC3E}">
        <p14:creationId xmlns:p14="http://schemas.microsoft.com/office/powerpoint/2010/main" xmlns="" val="17934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(25)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1428736"/>
            <a:ext cx="42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Esercizi in linguaggio C, difficoltà </a:t>
            </a:r>
            <a:r>
              <a:rPr lang="it-IT" dirty="0" err="1" smtClean="0"/>
              <a:t>medio-alta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5720" y="2214554"/>
            <a:ext cx="8858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1600" dirty="0" smtClean="0"/>
              <a:t>Scrivere una funzione, chiamata </a:t>
            </a:r>
            <a:r>
              <a:rPr lang="it-IT" sz="1600" dirty="0" err="1" smtClean="0"/>
              <a:t>leggiCifraDallaSeriale</a:t>
            </a:r>
            <a:r>
              <a:rPr lang="it-IT" sz="1600" dirty="0" smtClean="0"/>
              <a:t>(), che – una volta chiamata – legga caratteri dalla tastiera e torni solo quando il carattere corrisponde a una cifra tra 0 e 9; restituisca questa cifra, trasformata in numero (sottraendo 48 che equivale allo 0). Il programma principale, nella funzione </a:t>
            </a:r>
            <a:r>
              <a:rPr lang="it-IT" sz="1600" dirty="0" err="1" smtClean="0"/>
              <a:t>setup</a:t>
            </a:r>
            <a:r>
              <a:rPr lang="it-IT" sz="1600" dirty="0" smtClean="0"/>
              <a:t>(), chiamerà due volte la </a:t>
            </a:r>
            <a:r>
              <a:rPr lang="it-IT" sz="1600" dirty="0" err="1" smtClean="0"/>
              <a:t>leggiCifraDallaSeriale</a:t>
            </a:r>
            <a:r>
              <a:rPr lang="it-IT" sz="1600" dirty="0" smtClean="0"/>
              <a:t>() scrivendo via seriale i due numeri letti</a:t>
            </a:r>
          </a:p>
          <a:p>
            <a:pPr marL="342900" indent="-342900">
              <a:buAutoNum type="arabicParenR"/>
            </a:pPr>
            <a:r>
              <a:rPr lang="it-IT" sz="1600" dirty="0" smtClean="0"/>
              <a:t>Sfruttare la funzione </a:t>
            </a:r>
            <a:r>
              <a:rPr lang="it-IT" sz="1600" dirty="0" err="1" smtClean="0"/>
              <a:t>leggiCifraDallaSeriale</a:t>
            </a:r>
            <a:r>
              <a:rPr lang="it-IT" sz="1600" dirty="0" smtClean="0"/>
              <a:t> scritta al punto precedente, per scrivere un programma che legga tre numeri dalla seriale, e li usi come i coefficienti di una equazione di secondo grado, ne calcoli le due soluzioni se il delta è &gt;= 0, e restituisca dette soluzioni; se il delta è negativo, restituisca la frase “Delta negativo, non ci sono soluzioni reali”; considerare che i calcoli devono essere fatti con variabili di tipo </a:t>
            </a:r>
            <a:r>
              <a:rPr lang="it-IT" sz="1600" dirty="0" err="1" smtClean="0"/>
              <a:t>float</a:t>
            </a:r>
            <a:r>
              <a:rPr lang="it-IT" sz="1600" dirty="0" smtClean="0"/>
              <a:t>, alle quali si possono inizialmente assegnare i valori interi letti con la </a:t>
            </a:r>
            <a:r>
              <a:rPr lang="it-IT" sz="1600" dirty="0" err="1" smtClean="0"/>
              <a:t>leggiCifraDallaSeriale</a:t>
            </a:r>
            <a:r>
              <a:rPr lang="it-IT" sz="1600" dirty="0" smtClean="0"/>
              <a:t>(); considerare poi la funzione </a:t>
            </a:r>
            <a:r>
              <a:rPr lang="it-IT" sz="1600" dirty="0" err="1" smtClean="0"/>
              <a:t>sqrt</a:t>
            </a:r>
            <a:r>
              <a:rPr lang="it-IT" sz="1600" dirty="0" smtClean="0"/>
              <a:t>() che restituisce la radice quadrata di un numero; se la variabile a contiene un numero intero, </a:t>
            </a:r>
            <a:r>
              <a:rPr lang="it-IT" sz="1600" dirty="0" err="1" smtClean="0"/>
              <a:t>float</a:t>
            </a:r>
            <a:r>
              <a:rPr lang="it-IT" sz="1600" dirty="0" smtClean="0"/>
              <a:t> s = </a:t>
            </a:r>
            <a:r>
              <a:rPr lang="it-IT" sz="1600" dirty="0" err="1" smtClean="0"/>
              <a:t>sqrt</a:t>
            </a:r>
            <a:r>
              <a:rPr lang="it-IT" sz="1600" dirty="0" smtClean="0"/>
              <a:t>(a2); ne calcola la radice quadrata.</a:t>
            </a:r>
          </a:p>
          <a:p>
            <a:pPr marL="342900" indent="-342900">
              <a:buAutoNum type="arabicParenR"/>
            </a:pPr>
            <a:r>
              <a:rPr lang="it-IT" sz="1600" dirty="0" smtClean="0"/>
              <a:t>Scrivere un programma che, dati i due cateti di un triangolo rettangolo, che supponiamo essere numeri piccoli ad una cifra, introdotti tramite il monitor seriale come ai punti precedenti con la funzione </a:t>
            </a:r>
            <a:r>
              <a:rPr lang="it-IT" sz="1600" dirty="0" err="1" smtClean="0"/>
              <a:t>leggiCifraDallaSeriale</a:t>
            </a:r>
            <a:r>
              <a:rPr lang="it-IT" sz="1600" dirty="0" smtClean="0"/>
              <a:t>, stampi in uscita tramite il monitor seriale l’ipotenusa, l'area e il perimetro del triangolo stesso; </a:t>
            </a:r>
          </a:p>
          <a:p>
            <a:pPr marL="342900" indent="-342900">
              <a:buAutoNum type="arabicParenR"/>
            </a:pPr>
            <a:r>
              <a:rPr lang="it-IT" sz="1600" dirty="0" smtClean="0"/>
              <a:t>Scrivere un programma che, dopo aver letto dall'utente un numero intero con </a:t>
            </a:r>
            <a:r>
              <a:rPr lang="it-IT" sz="1600" dirty="0" err="1" smtClean="0"/>
              <a:t>leggiCifraDallaSeriale</a:t>
            </a:r>
            <a:r>
              <a:rPr lang="it-IT" sz="1600" dirty="0" smtClean="0"/>
              <a:t>, stabilisca se e' pari o dispari; per farlo, considerare che l’espressione c % 2 restituisce il resto della divisione di c per 2, quindi se il resto è 0 il numero è pari, se è 1 il numero è dispari: </a:t>
            </a:r>
            <a:r>
              <a:rPr lang="it-IT" sz="1600" dirty="0" err="1" smtClean="0"/>
              <a:t>if</a:t>
            </a:r>
            <a:r>
              <a:rPr lang="it-IT" sz="1600" dirty="0" smtClean="0"/>
              <a:t> (c % 2 == 0){… </a:t>
            </a:r>
          </a:p>
        </p:txBody>
      </p:sp>
    </p:spTree>
    <p:extLst>
      <p:ext uri="{BB962C8B-B14F-4D97-AF65-F5344CB8AC3E}">
        <p14:creationId xmlns:p14="http://schemas.microsoft.com/office/powerpoint/2010/main" xmlns="" val="17934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(26)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14282" y="1357298"/>
            <a:ext cx="4573742" cy="461664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(9600);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Inizio\n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a1, a2;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a1 =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leggiCifraDallaSeriale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(a1);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a2 =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leggiCifraDallaSeriale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(a2);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}  //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setup</a:t>
            </a:r>
            <a:endParaRPr lang="it-IT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it-IT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leggiCifraDallaSeriale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tasto;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do {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tasto =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Serial.read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}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(tasto &lt; '0' || tasto &gt; '9'); 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valore = tasto - 48; 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valore;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857720" y="1700808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Programma che legge due numeri piccoli (due numeri di una cifra) inviati da tastiera, ristampandoli tramite il canale di comunicazione seriale</a:t>
            </a:r>
            <a:endParaRPr 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5220072" y="5445224"/>
            <a:ext cx="3622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/>
              <a:t>Nota: potremmo usare solo una </a:t>
            </a:r>
            <a:r>
              <a:rPr lang="it-IT" sz="1600" dirty="0" err="1" smtClean="0"/>
              <a:t>int</a:t>
            </a:r>
            <a:r>
              <a:rPr lang="it-IT" sz="1600" dirty="0" smtClean="0"/>
              <a:t> tasto.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17934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www.adweek.com/socialtimes/files/2012/08/WarningSignRedYellow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857892"/>
            <a:ext cx="1071570" cy="945503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Corrente e flusso d’acqua (1)</a:t>
            </a:r>
            <a:endParaRPr lang="it-IT" dirty="0"/>
          </a:p>
        </p:txBody>
      </p:sp>
      <p:pic>
        <p:nvPicPr>
          <p:cNvPr id="18434" name="Picture 2" descr="amperometro a lancet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2213707" cy="229796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532820" y="1522527"/>
            <a:ext cx="61436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Corrente elettrica</a:t>
            </a:r>
            <a:r>
              <a:rPr lang="it-IT" sz="2000" dirty="0" smtClean="0"/>
              <a:t>: paragonabile a un flusso d’acqua.</a:t>
            </a:r>
          </a:p>
          <a:p>
            <a:r>
              <a:rPr lang="it-IT" sz="2000" dirty="0" smtClean="0"/>
              <a:t> </a:t>
            </a:r>
          </a:p>
          <a:p>
            <a:r>
              <a:rPr lang="it-IT" sz="2000" dirty="0" smtClean="0"/>
              <a:t>Si genera per il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movimento degli elettroni in un materiale conduttore</a:t>
            </a:r>
            <a:r>
              <a:rPr lang="it-IT" sz="2000" dirty="0" smtClean="0"/>
              <a:t> come il rame o il ferro in cui gli elettroni possono muoversi facilmente. </a:t>
            </a:r>
          </a:p>
          <a:p>
            <a:endParaRPr lang="it-IT" sz="2000" dirty="0" smtClean="0"/>
          </a:p>
          <a:p>
            <a:r>
              <a:rPr lang="it-IT" sz="2000" dirty="0" smtClean="0"/>
              <a:t>Gli elettroni creano 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flusso</a:t>
            </a:r>
            <a:r>
              <a:rPr lang="it-IT" sz="2000" dirty="0" smtClean="0"/>
              <a:t> e possono essere visualizzati come 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flusso d’acqua che scorre in un tubo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18436" name="Picture 4" descr="tubo con acq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157192"/>
            <a:ext cx="2857500" cy="885825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14282" y="5153942"/>
            <a:ext cx="6000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fili di un circuito elettrico </a:t>
            </a:r>
            <a:r>
              <a:rPr lang="it-IT" sz="2000" dirty="0" smtClean="0"/>
              <a:t>possono essere immaginati come dei tubi in cui scorre l’acqua.</a:t>
            </a:r>
            <a:endParaRPr lang="it-IT" sz="2000" dirty="0"/>
          </a:p>
        </p:txBody>
      </p:sp>
      <p:pic>
        <p:nvPicPr>
          <p:cNvPr id="18438" name="Picture 6" descr="palline nel tub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17268"/>
            <a:ext cx="2857500" cy="72390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1617146" y="6072206"/>
            <a:ext cx="681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ATTENZIONE: </a:t>
            </a:r>
            <a:r>
              <a:rPr lang="it-IT" sz="2400" dirty="0" smtClean="0"/>
              <a:t>si tratta di una rozza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semplificazione</a:t>
            </a:r>
            <a:r>
              <a:rPr lang="it-IT" sz="2400" dirty="0" smtClean="0"/>
              <a:t>!!!</a:t>
            </a:r>
            <a:endParaRPr lang="it-IT" sz="2400" dirty="0"/>
          </a:p>
        </p:txBody>
      </p:sp>
      <p:pic>
        <p:nvPicPr>
          <p:cNvPr id="71682" name="Picture 2" descr="Atoms to Molecules | CK-12 Found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196752"/>
            <a:ext cx="1728192" cy="1781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Corrente e flusso d’acqua (2)</a:t>
            </a:r>
            <a:endParaRPr lang="it-IT" dirty="0"/>
          </a:p>
        </p:txBody>
      </p:sp>
      <p:pic>
        <p:nvPicPr>
          <p:cNvPr id="18438" name="Picture 6" descr="palline nel tu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857500" cy="72390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357158" y="250030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La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corrente</a:t>
            </a:r>
            <a:r>
              <a:rPr lang="it-IT" dirty="0" smtClean="0"/>
              <a:t> in un “conduttore” è la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quantità di elettroni che passano in un filo elettrico </a:t>
            </a:r>
            <a:r>
              <a:rPr lang="it-IT" dirty="0" smtClean="0"/>
              <a:t>(o meglio da una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sezione del filo</a:t>
            </a:r>
            <a:r>
              <a:rPr lang="it-IT" dirty="0" smtClean="0"/>
              <a:t>)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in un secondo</a:t>
            </a:r>
            <a:r>
              <a:rPr lang="it-IT" dirty="0" smtClean="0"/>
              <a:t>. </a:t>
            </a:r>
          </a:p>
          <a:p>
            <a:r>
              <a:rPr lang="it-IT" dirty="0" smtClean="0"/>
              <a:t>Paragone con l’acqua: quantità di acqua che passa nel tubo in un secondo.</a:t>
            </a:r>
            <a:endParaRPr lang="it-IT" dirty="0"/>
          </a:p>
        </p:txBody>
      </p:sp>
      <p:pic>
        <p:nvPicPr>
          <p:cNvPr id="19458" name="Picture 2" descr="palline attraversano la se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85926"/>
            <a:ext cx="2857500" cy="2447926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357158" y="4143380"/>
            <a:ext cx="6786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Unità di misura è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l’Ampère</a:t>
            </a:r>
            <a:r>
              <a:rPr lang="it-IT" dirty="0" smtClean="0"/>
              <a:t> (da </a:t>
            </a:r>
            <a:r>
              <a:rPr lang="it-IT" dirty="0" err="1" smtClean="0"/>
              <a:t>André-Marie</a:t>
            </a:r>
            <a:r>
              <a:rPr lang="it-IT" dirty="0" smtClean="0"/>
              <a:t> Ampère, 1775–1836).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L’Ampere si indica con la lettera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it-IT" dirty="0" smtClean="0"/>
              <a:t> (maiuscola)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57190" y="5300505"/>
            <a:ext cx="407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Esempi</a:t>
            </a:r>
            <a:r>
              <a:rPr lang="it-IT" dirty="0" smtClean="0"/>
              <a:t> “pratici”: </a:t>
            </a:r>
          </a:p>
          <a:p>
            <a:r>
              <a:rPr lang="it-IT" dirty="0" smtClean="0"/>
              <a:t>treno/tram         100/500A </a:t>
            </a:r>
          </a:p>
          <a:p>
            <a:r>
              <a:rPr lang="it-IT" dirty="0" smtClean="0"/>
              <a:t>Forno elettrico   alcuni A </a:t>
            </a:r>
          </a:p>
          <a:p>
            <a:r>
              <a:rPr lang="it-IT" dirty="0" smtClean="0"/>
              <a:t>lettore mp3, radiosveglia   0.01-0.3A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572000" y="5072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Quando la corrente è molto piccola si può esprimere in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milliAmpère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mA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it-IT" dirty="0" smtClean="0"/>
              <a:t>cioè un millesimo di Ampère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4572000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Le misure di corrente si eseguono con uno strumento chiamato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Amperometro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Tensione e cascate (1)</a:t>
            </a:r>
            <a:endParaRPr lang="it-IT" dirty="0"/>
          </a:p>
        </p:txBody>
      </p:sp>
      <p:pic>
        <p:nvPicPr>
          <p:cNvPr id="20482" name="Picture 2" descr="fig0-batteria-15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1428750" cy="1428750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1285852" y="1357298"/>
            <a:ext cx="7858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000" dirty="0" smtClean="0"/>
              <a:t>“A quale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tensione</a:t>
            </a:r>
            <a:r>
              <a:rPr lang="it-IT" sz="2000" dirty="0" smtClean="0"/>
              <a:t> funziona quest’elettrodomestico?” “A 220 volt”.</a:t>
            </a:r>
          </a:p>
          <a:p>
            <a:pPr fontAlgn="base"/>
            <a:r>
              <a:rPr lang="it-IT" sz="2000" dirty="0" smtClean="0"/>
              <a:t>“Che batteria devo mettere nella radiosveglia?” “Una pila da 9 volt”.</a:t>
            </a:r>
          </a:p>
          <a:p>
            <a:pPr fontAlgn="base"/>
            <a:r>
              <a:rPr lang="it-IT" sz="2000" dirty="0" smtClean="0"/>
              <a:t>“Qual è la tensione fornita dalla batteria dell’auto?” “12 volt”</a:t>
            </a:r>
          </a:p>
          <a:p>
            <a:pPr fontAlgn="base"/>
            <a:endParaRPr lang="it-IT" sz="2000" dirty="0" smtClean="0"/>
          </a:p>
          <a:p>
            <a:pPr fontAlgn="base"/>
            <a:r>
              <a:rPr lang="it-IT" sz="2000" dirty="0" smtClean="0"/>
              <a:t>Unità di misura: il 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volt</a:t>
            </a:r>
            <a:r>
              <a:rPr lang="it-IT" sz="2000" dirty="0" smtClean="0"/>
              <a:t> (indicato con la lettera V maiuscola), dal nome del conte, e scienziato, </a:t>
            </a:r>
            <a:r>
              <a:rPr lang="it-IT" sz="2000" b="1" dirty="0" smtClean="0"/>
              <a:t>Alessandro Volta</a:t>
            </a:r>
            <a:r>
              <a:rPr lang="it-IT" sz="2000" dirty="0" smtClean="0"/>
              <a:t> (1745 – 1827): invenzione della pila e scoperta del metano.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Multipli e sottomultipli del V: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milliVolt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mV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kiloVolt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kV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)…   Lo strumento </a:t>
            </a:r>
            <a:r>
              <a:rPr lang="it-IT" sz="2000" dirty="0" smtClean="0"/>
              <a:t>che misura la tensione è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il Voltmetro.</a:t>
            </a:r>
          </a:p>
        </p:txBody>
      </p:sp>
      <p:pic>
        <p:nvPicPr>
          <p:cNvPr id="20484" name="Picture 4" descr="https://upload.wikimedia.org/wikipedia/commons/2/2e/Batteries_comparison_4,5_D_C_AA_AAA_AAAA_A23_9V_CR2032_LR44_matchstick-1.jpeg"/>
          <p:cNvPicPr>
            <a:picLocks noChangeAspect="1" noChangeArrowheads="1"/>
          </p:cNvPicPr>
          <p:nvPr/>
        </p:nvPicPr>
        <p:blipFill>
          <a:blip r:embed="rId3" cstate="print"/>
          <a:srcRect r="20714"/>
          <a:stretch>
            <a:fillRect/>
          </a:stretch>
        </p:blipFill>
        <p:spPr bwMode="auto">
          <a:xfrm>
            <a:off x="-1" y="3929066"/>
            <a:ext cx="9090417" cy="2928958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8143900" y="4214818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9 V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Tensione e cascate (2)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285720" y="1357298"/>
            <a:ext cx="49292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metafora dell’acqua</a:t>
            </a:r>
            <a:r>
              <a:rPr lang="it-IT" sz="2000" dirty="0" smtClean="0"/>
              <a:t>! </a:t>
            </a:r>
          </a:p>
          <a:p>
            <a:endParaRPr lang="it-IT" sz="2000" dirty="0" smtClean="0"/>
          </a:p>
          <a:p>
            <a:r>
              <a:rPr lang="it-IT" sz="2000" dirty="0" smtClean="0"/>
              <a:t>L’acqua scorre se c’è 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dislivello</a:t>
            </a:r>
            <a:r>
              <a:rPr lang="it-IT" sz="2000" dirty="0" smtClean="0"/>
              <a:t>. </a:t>
            </a:r>
          </a:p>
          <a:p>
            <a:r>
              <a:rPr lang="it-IT" sz="2000" dirty="0" smtClean="0"/>
              <a:t>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tensione elettrica </a:t>
            </a:r>
            <a:r>
              <a:rPr lang="it-IT" sz="2000" dirty="0" smtClean="0"/>
              <a:t>è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l’equivalente del dislivello </a:t>
            </a:r>
            <a:r>
              <a:rPr lang="it-IT" sz="2000" dirty="0" smtClean="0"/>
              <a:t>che deve esserci per far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scorrere dell’acqua </a:t>
            </a:r>
            <a:r>
              <a:rPr lang="it-IT" sz="2000" dirty="0" smtClean="0"/>
              <a:t>in un tubo: maggiore è l’altezza e maggiore è la velocità, e dunque l’energia, con cui l’acqua arriva in fondo. </a:t>
            </a:r>
            <a:endParaRPr lang="it-IT" sz="2000" dirty="0"/>
          </a:p>
        </p:txBody>
      </p:sp>
      <p:pic>
        <p:nvPicPr>
          <p:cNvPr id="21506" name="Picture 2" descr="http://www.zeppelinmaker.it/wp-content/uploads/2014/05/fig3-casc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736"/>
            <a:ext cx="2057400" cy="285750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285720" y="392906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smtClean="0"/>
              <a:t>Se prendiamo 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tubo molto lungo</a:t>
            </a:r>
            <a:r>
              <a:rPr lang="it-IT" sz="2000" dirty="0" smtClean="0"/>
              <a:t>, lo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posiamo a terra </a:t>
            </a:r>
            <a:r>
              <a:rPr lang="it-IT" sz="2000" dirty="0" smtClean="0"/>
              <a:t>e lo riempiamo d’acqua, questa uscirà dall’altra estremità lentamente, con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poca energia</a:t>
            </a:r>
            <a:r>
              <a:rPr lang="it-IT" sz="2000" dirty="0" smtClean="0"/>
              <a:t>. </a:t>
            </a:r>
          </a:p>
          <a:p>
            <a:r>
              <a:rPr lang="it-IT" sz="2000" dirty="0" smtClean="0"/>
              <a:t>Se ora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solleviamo una delle estremità</a:t>
            </a:r>
            <a:r>
              <a:rPr lang="it-IT" sz="2000" dirty="0" smtClean="0"/>
              <a:t>, l’acqua uscirà con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maggior energia.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510" name="Picture 6" descr="http://www.zeppelinmaker.it/wp-content/uploads/2014/05/fig1-tubo1-300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357694"/>
            <a:ext cx="2857500" cy="1095376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85752" y="5925941"/>
            <a:ext cx="5000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tensione</a:t>
            </a:r>
            <a:r>
              <a:rPr lang="it-IT" sz="2000" b="1" dirty="0" smtClean="0"/>
              <a:t> si può immaginare come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il dislivello da cui cade l’acqua</a:t>
            </a:r>
            <a:r>
              <a:rPr lang="it-IT" sz="2000" b="1" dirty="0" smtClean="0"/>
              <a:t>.</a:t>
            </a:r>
            <a:endParaRPr lang="it-IT" sz="2000" b="1" dirty="0"/>
          </a:p>
        </p:txBody>
      </p:sp>
      <p:pic>
        <p:nvPicPr>
          <p:cNvPr id="21512" name="Picture 8" descr="fig2-tubo2-300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505450"/>
            <a:ext cx="285750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4-centr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52916"/>
            <a:ext cx="5429288" cy="253367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Tensione e cascate (3)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57158" y="1285860"/>
            <a:ext cx="8215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Se vogliamo usare 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tubo molto lungo</a:t>
            </a:r>
            <a:r>
              <a:rPr lang="it-IT" sz="2000" dirty="0" smtClean="0"/>
              <a:t>, per far uscire l’acqua con un certo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vigore</a:t>
            </a:r>
            <a:r>
              <a:rPr lang="it-IT" sz="2000" dirty="0" smtClean="0"/>
              <a:t>, è necessario che 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differenza d’altezza tra le estremità del tubo sia notevole</a:t>
            </a:r>
            <a:r>
              <a:rPr lang="it-IT" sz="2000" dirty="0" smtClean="0"/>
              <a:t>. </a:t>
            </a:r>
          </a:p>
          <a:p>
            <a:endParaRPr lang="it-IT" sz="2000" dirty="0" smtClean="0"/>
          </a:p>
          <a:p>
            <a:r>
              <a:rPr lang="it-IT" sz="2000" dirty="0" smtClean="0"/>
              <a:t>E’ quello che accade nelle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centrali elettriche che generano correnti con alto voltaggio</a:t>
            </a:r>
            <a:r>
              <a:rPr lang="it-IT" sz="2000" dirty="0" smtClean="0"/>
              <a:t> (anche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centinaia di migliaia di volt</a:t>
            </a:r>
            <a:r>
              <a:rPr lang="it-IT" sz="2000" dirty="0" smtClean="0"/>
              <a:t>), per poi immetterla negli elettrodotti che percorrono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centinaia di chilometri</a:t>
            </a:r>
            <a:r>
              <a:rPr lang="it-IT" sz="2000" dirty="0" smtClean="0"/>
              <a:t>. </a:t>
            </a:r>
          </a:p>
          <a:p>
            <a:endParaRPr lang="it-IT" sz="2000" dirty="0" smtClean="0"/>
          </a:p>
          <a:p>
            <a:r>
              <a:rPr lang="it-IT" sz="2000" dirty="0" smtClean="0"/>
              <a:t>Al termine dell’elettrodotto la tensione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è ridotta</a:t>
            </a:r>
            <a:r>
              <a:rPr lang="it-IT" sz="2000" dirty="0" smtClean="0"/>
              <a:t> prima di essere portata nelle case (a 220 V) o nelle industrie. 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Tensione e cascate (4)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7158" y="1450193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000" dirty="0" smtClean="0"/>
              <a:t>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tensione</a:t>
            </a:r>
            <a:r>
              <a:rPr lang="it-IT" sz="2000" dirty="0" smtClean="0"/>
              <a:t> della corrente elettrica nelle nostre case è di circa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220 V</a:t>
            </a:r>
            <a:r>
              <a:rPr lang="it-IT" sz="2000" dirty="0" smtClean="0"/>
              <a:t> in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corrente alternata</a:t>
            </a:r>
            <a:r>
              <a:rPr lang="it-IT" sz="2000" dirty="0" smtClean="0"/>
              <a:t> ed è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direttamente</a:t>
            </a:r>
            <a:r>
              <a:rPr lang="it-IT" sz="2000" dirty="0" smtClean="0"/>
              <a:t> impiegata per gli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elettrodomestici più grandi</a:t>
            </a:r>
            <a:r>
              <a:rPr lang="it-IT" sz="2000" dirty="0" smtClean="0"/>
              <a:t>. </a:t>
            </a:r>
          </a:p>
          <a:p>
            <a:pPr fontAlgn="base"/>
            <a:endParaRPr lang="it-IT" sz="2000" dirty="0" smtClean="0"/>
          </a:p>
          <a:p>
            <a:pPr fontAlgn="base"/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Piccoli elettrodomestici </a:t>
            </a:r>
            <a:r>
              <a:rPr lang="it-IT" sz="2000" dirty="0" smtClean="0"/>
              <a:t>necessitano di una “cascata” ancora più piccola: interponendo dei circuiti elettrici detti “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alimentatori</a:t>
            </a:r>
            <a:r>
              <a:rPr lang="it-IT" sz="2000" dirty="0" smtClean="0"/>
              <a:t>” si scende usualmente 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12, 9 </a:t>
            </a:r>
            <a:r>
              <a:rPr lang="it-IT" sz="2000" dirty="0" smtClean="0"/>
              <a:t>o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 5 V</a:t>
            </a:r>
            <a:r>
              <a:rPr lang="it-IT" sz="2000" dirty="0" smtClean="0"/>
              <a:t>.</a:t>
            </a:r>
          </a:p>
          <a:p>
            <a:pPr fontAlgn="base"/>
            <a:r>
              <a:rPr lang="it-IT" sz="2000" dirty="0" smtClean="0"/>
              <a:t> </a:t>
            </a:r>
          </a:p>
          <a:p>
            <a:pPr fontAlgn="base"/>
            <a:r>
              <a:rPr lang="it-IT" sz="2000" dirty="0" smtClean="0"/>
              <a:t>Nelle prese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USB</a:t>
            </a:r>
            <a:r>
              <a:rPr lang="it-IT" sz="2000" dirty="0" smtClean="0"/>
              <a:t> troviamo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5 volt </a:t>
            </a:r>
            <a:r>
              <a:rPr lang="it-IT" sz="2000" dirty="0" smtClean="0"/>
              <a:t>utilizzabili per alimentare piccoli dispositivi.</a:t>
            </a:r>
            <a:br>
              <a:rPr lang="it-IT" sz="2000" dirty="0" smtClean="0"/>
            </a:br>
            <a:endParaRPr lang="it-IT" sz="2000" dirty="0" smtClean="0"/>
          </a:p>
          <a:p>
            <a:pPr fontAlgn="base"/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Maggiore è la tensione, maggiore è la pericolosità </a:t>
            </a:r>
            <a:r>
              <a:rPr lang="it-IT" sz="2000" dirty="0" smtClean="0"/>
              <a:t>(in realtà conta 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combinazione di corrente e tensione</a:t>
            </a:r>
            <a:r>
              <a:rPr lang="it-IT" sz="2000" dirty="0" smtClean="0"/>
              <a:t>, ossia il loro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prodotto</a:t>
            </a:r>
            <a:r>
              <a:rPr lang="it-IT" sz="2000" dirty="0" smtClean="0"/>
              <a:t> che dà 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potenza</a:t>
            </a:r>
            <a:r>
              <a:rPr lang="it-IT" sz="2000" dirty="0" smtClean="0"/>
              <a:t>).</a:t>
            </a:r>
          </a:p>
          <a:p>
            <a:pPr fontAlgn="base"/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Le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tensioni elevate </a:t>
            </a:r>
            <a:r>
              <a:rPr lang="it-IT" sz="2000" dirty="0" smtClean="0"/>
              <a:t>possono superare gli ostacoli (o gli isolamenti) in modo più facile: per questo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sono più pericolose</a:t>
            </a:r>
            <a:r>
              <a:rPr lang="it-IT" sz="2000" dirty="0" smtClean="0"/>
              <a:t>.</a:t>
            </a:r>
          </a:p>
          <a:p>
            <a:pPr fontAlgn="base"/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214422"/>
            <a:ext cx="8822214" cy="564357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1500" i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i="1" dirty="0" smtClean="0">
                <a:latin typeface="Courier New" pitchFamily="49" charset="0"/>
                <a:cs typeface="Courier New" pitchFamily="49" charset="0"/>
              </a:rPr>
              <a:t>// the setup function runs once when you press reset or power the board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3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void 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() {</a:t>
            </a:r>
            <a:br>
              <a:rPr lang="en-US" sz="13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300" i="1" dirty="0" smtClean="0">
                <a:latin typeface="Courier New" pitchFamily="49" charset="0"/>
                <a:cs typeface="Courier New" pitchFamily="49" charset="0"/>
              </a:rPr>
              <a:t>// initialize digital pin 13 as an output.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3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(13, OUTPUT);</a:t>
            </a:r>
            <a:br>
              <a:rPr lang="en-US" sz="13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}</a:t>
            </a:r>
            <a:br>
              <a:rPr lang="en-US" sz="13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3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300" i="1" dirty="0" smtClean="0">
                <a:latin typeface="Courier New" pitchFamily="49" charset="0"/>
                <a:cs typeface="Courier New" pitchFamily="49" charset="0"/>
              </a:rPr>
              <a:t>// the loop function runs over and over again forever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3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void 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() {</a:t>
            </a:r>
            <a:br>
              <a:rPr lang="en-US" sz="13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(13, HIGH); </a:t>
            </a:r>
            <a:r>
              <a:rPr lang="en-US" sz="1300" i="1" dirty="0" smtClean="0">
                <a:latin typeface="Courier New" pitchFamily="49" charset="0"/>
                <a:cs typeface="Courier New" pitchFamily="49" charset="0"/>
              </a:rPr>
              <a:t>// turn the LED on (HIGH is the voltage level)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3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  delay(1000);            </a:t>
            </a:r>
            <a:r>
              <a:rPr lang="en-US" sz="1300" i="1" dirty="0" smtClean="0">
                <a:latin typeface="Courier New" pitchFamily="49" charset="0"/>
                <a:cs typeface="Courier New" pitchFamily="49" charset="0"/>
              </a:rPr>
              <a:t>// wait for a second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3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(13, LOW);  </a:t>
            </a:r>
            <a:r>
              <a:rPr lang="en-US" sz="1300" i="1" dirty="0" smtClean="0">
                <a:latin typeface="Courier New" pitchFamily="49" charset="0"/>
                <a:cs typeface="Courier New" pitchFamily="49" charset="0"/>
              </a:rPr>
              <a:t>// turn the LED off by making the voltage LOW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3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  delay(1000);            </a:t>
            </a:r>
            <a:r>
              <a:rPr lang="en-US" sz="1300" i="1" dirty="0" smtClean="0">
                <a:latin typeface="Courier New" pitchFamily="49" charset="0"/>
                <a:cs typeface="Courier New" pitchFamily="49" charset="0"/>
              </a:rPr>
              <a:t>// wait for a second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3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it-IT" sz="1300" dirty="0" smtClean="0">
              <a:latin typeface="Courier New" pitchFamily="49" charset="0"/>
              <a:cs typeface="Courier New" pitchFamily="49" charset="0"/>
            </a:endParaRPr>
          </a:p>
          <a:p>
            <a:endParaRPr lang="it-IT" sz="2000" dirty="0" smtClean="0"/>
          </a:p>
          <a:p>
            <a:r>
              <a:rPr lang="it-IT" sz="2000" dirty="0" smtClean="0"/>
              <a:t>Il blocco di codice (o “funzione”)  </a:t>
            </a:r>
            <a:r>
              <a:rPr lang="it-IT" sz="21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21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it-IT" sz="2000" dirty="0" smtClean="0"/>
              <a:t>è eseguito una sola volta, all’inizio; il blocco </a:t>
            </a:r>
            <a:r>
              <a:rPr lang="it-IT" sz="2100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sz="21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it-IT" sz="2000" dirty="0" smtClean="0"/>
              <a:t>è eseguito “all’infinito” dopo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Cliccare sull’icona di “Verifica” (1</a:t>
            </a:r>
            <a:r>
              <a:rPr lang="it-IT" sz="1700" dirty="0" smtClean="0"/>
              <a:t>a</a:t>
            </a:r>
            <a:r>
              <a:rPr lang="it-IT" sz="2000" dirty="0" smtClean="0"/>
              <a:t> icona sotto il menu, contrassegnata da √) . Sarà chiesto di salvare il file sorgente. Scegliere la directory Documenti (o altro) e dare un nome al programma (esempio: test01). Automaticamente sarà aggiunta l’estensione .</a:t>
            </a:r>
            <a:r>
              <a:rPr lang="it-IT" sz="2000" dirty="0" err="1" smtClean="0"/>
              <a:t>ino</a:t>
            </a:r>
            <a:r>
              <a:rPr lang="it-IT" sz="2000" dirty="0" smtClean="0"/>
              <a:t>. Poi lo sketch sarà compilato e ne sarà verificata la correttezza formale.</a:t>
            </a:r>
          </a:p>
          <a:p>
            <a:r>
              <a:rPr lang="it-IT" sz="2000" dirty="0" smtClean="0"/>
              <a:t>Cliccare su “Carica” (seconda icona, la freccia). Il programma sarà compilato e portato su Arduino. Il piccolo LED sulla basetta di Arduino inizierà a lampeggiare a intervalli di un secondo di accensione (on) e uno di spegnimento (off).</a:t>
            </a:r>
          </a:p>
          <a:p>
            <a:endParaRPr lang="it-IT" sz="2000" dirty="0"/>
          </a:p>
        </p:txBody>
      </p:sp>
      <p:pic>
        <p:nvPicPr>
          <p:cNvPr id="100354" name="Picture 2" descr="Practices, Exercises, and Code Examples With Arduino Uno (MIC026E)"/>
          <p:cNvPicPr>
            <a:picLocks noChangeAspect="1" noChangeArrowheads="1"/>
          </p:cNvPicPr>
          <p:nvPr/>
        </p:nvPicPr>
        <p:blipFill>
          <a:blip r:embed="rId2" cstate="print"/>
          <a:srcRect l="15298" r="17562"/>
          <a:stretch>
            <a:fillRect/>
          </a:stretch>
        </p:blipFill>
        <p:spPr bwMode="auto">
          <a:xfrm>
            <a:off x="7631832" y="1196752"/>
            <a:ext cx="1512168" cy="239613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995936" y="3543399"/>
            <a:ext cx="35649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 dirty="0" smtClean="0"/>
              <a:t>Le righe che iniziano con // sono commenti al codice! Possono essere trascurate per brevità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Tensione e corrente (1)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0" y="165260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it-IT" sz="2000" dirty="0" smtClean="0"/>
          </a:p>
          <a:p>
            <a:pPr fontAlgn="base"/>
            <a:r>
              <a:rPr lang="it-IT" sz="2000" dirty="0" smtClean="0"/>
              <a:t>Perché 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circuito</a:t>
            </a:r>
            <a:r>
              <a:rPr lang="it-IT" sz="2000" dirty="0" smtClean="0"/>
              <a:t> o un dispositivo elettrico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possa funzionare </a:t>
            </a:r>
            <a:r>
              <a:rPr lang="it-IT" sz="2000" dirty="0" smtClean="0"/>
              <a:t>è necessario collegarlo a “qualcosa” in grado di “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fornire la corrente”</a:t>
            </a:r>
            <a:r>
              <a:rPr lang="it-IT" sz="2000" dirty="0" smtClean="0"/>
              <a:t>.</a:t>
            </a:r>
          </a:p>
          <a:p>
            <a:pPr fontAlgn="base"/>
            <a:endParaRPr lang="it-IT" sz="2000" dirty="0" smtClean="0"/>
          </a:p>
          <a:p>
            <a:pPr fontAlgn="base"/>
            <a:r>
              <a:rPr lang="it-IT" sz="2000" dirty="0" smtClean="0"/>
              <a:t>Può essere 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alimentatore o un gruppo di batterie</a:t>
            </a:r>
            <a:r>
              <a:rPr lang="it-IT" sz="2000" dirty="0" smtClean="0"/>
              <a:t>: in generale, un 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generatore</a:t>
            </a:r>
            <a:r>
              <a:rPr lang="it-IT" sz="2000" dirty="0" smtClean="0"/>
              <a:t>, che genera una certa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tensione</a:t>
            </a:r>
            <a:r>
              <a:rPr lang="it-IT" sz="2000" dirty="0" smtClean="0"/>
              <a:t> (alle volte indicata come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differenza di potenziale</a:t>
            </a:r>
            <a:r>
              <a:rPr lang="it-IT" sz="2000" dirty="0" smtClean="0"/>
              <a:t>, sebbene i concetti e i contesti siano diversi) ed eroga una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corrente</a:t>
            </a:r>
            <a:r>
              <a:rPr lang="it-IT" sz="2000" dirty="0" smtClean="0"/>
              <a:t>.</a:t>
            </a:r>
          </a:p>
          <a:p>
            <a:pPr fontAlgn="base"/>
            <a:endParaRPr lang="it-IT" sz="2000" dirty="0" smtClean="0"/>
          </a:p>
          <a:p>
            <a:pPr fontAlgn="base"/>
            <a:endParaRPr lang="it-IT" sz="2000" dirty="0" smtClean="0"/>
          </a:p>
          <a:p>
            <a:pPr fontAlgn="base"/>
            <a:endParaRPr lang="it-IT" sz="2000" dirty="0" smtClean="0"/>
          </a:p>
          <a:p>
            <a:pPr fontAlgn="base"/>
            <a:endParaRPr lang="it-IT" sz="2000" dirty="0" smtClean="0"/>
          </a:p>
          <a:p>
            <a:pPr fontAlgn="base"/>
            <a:endParaRPr lang="it-IT" sz="2000" dirty="0" smtClean="0"/>
          </a:p>
          <a:p>
            <a:pPr fontAlgn="base"/>
            <a:r>
              <a:rPr lang="it-IT" sz="2000" dirty="0" smtClean="0"/>
              <a:t>Per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evitare di danneggiare </a:t>
            </a:r>
            <a:r>
              <a:rPr lang="it-IT" sz="2000" dirty="0" smtClean="0"/>
              <a:t>il dispositivo, è necessario verificare che:</a:t>
            </a:r>
            <a:br>
              <a:rPr lang="it-IT" sz="2000" dirty="0" smtClean="0"/>
            </a:br>
            <a:r>
              <a:rPr lang="it-IT" sz="2000" dirty="0" smtClean="0"/>
              <a:t>– 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tensione</a:t>
            </a:r>
            <a:r>
              <a:rPr lang="it-IT" sz="2000" dirty="0" smtClean="0"/>
              <a:t> fornita dal generatore sia corretta (ossia quella richiesta dall’apparecchiatura): né maggior né minore (con piccola tolleranza)</a:t>
            </a:r>
            <a:br>
              <a:rPr lang="it-IT" sz="2000" dirty="0" smtClean="0"/>
            </a:br>
            <a:r>
              <a:rPr lang="it-IT" sz="2000" dirty="0" smtClean="0"/>
              <a:t>– ci sia sufficiente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corrente</a:t>
            </a:r>
            <a:r>
              <a:rPr lang="it-IT" sz="2000" dirty="0" smtClean="0"/>
              <a:t> affinché il dispositivo funzioni.</a:t>
            </a:r>
          </a:p>
        </p:txBody>
      </p:sp>
      <p:pic>
        <p:nvPicPr>
          <p:cNvPr id="26626" name="Picture 2" descr="fig9-alimentat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76217"/>
            <a:ext cx="2201468" cy="1496999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4071934" y="4008461"/>
            <a:ext cx="464347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La tensione è una “forza” che spinge gli elettroni a muoversi, dando origine alla corrente (flusso ordinato di cariche). 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5-mul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357298"/>
            <a:ext cx="2857500" cy="1905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Tensione e corrente (2)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0" y="1285860"/>
            <a:ext cx="6715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it-IT" sz="2000" dirty="0" smtClean="0"/>
          </a:p>
          <a:p>
            <a:pPr fontAlgn="base"/>
            <a:r>
              <a:rPr lang="it-IT" sz="2000" dirty="0" smtClean="0"/>
              <a:t>Immaginiamo che il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generatore</a:t>
            </a:r>
            <a:r>
              <a:rPr lang="it-IT" sz="2000" dirty="0" smtClean="0"/>
              <a:t> sia una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piccola cascata </a:t>
            </a:r>
            <a:r>
              <a:rPr lang="it-IT" sz="2000" dirty="0" smtClean="0"/>
              <a:t>d’acqua e che il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circuito sia un mulino </a:t>
            </a:r>
            <a:r>
              <a:rPr lang="it-IT" sz="2000" dirty="0" smtClean="0"/>
              <a:t>(una ruota): </a:t>
            </a:r>
          </a:p>
          <a:p>
            <a:pPr fontAlgn="base"/>
            <a:r>
              <a:rPr lang="it-IT" sz="2000" dirty="0" smtClean="0"/>
              <a:t>– se 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ruota è troppo grande</a:t>
            </a:r>
            <a:r>
              <a:rPr lang="it-IT" sz="2000" dirty="0" smtClean="0"/>
              <a:t>, la cascata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non riuscirà </a:t>
            </a:r>
            <a:r>
              <a:rPr lang="it-IT" sz="2000" dirty="0" smtClean="0"/>
              <a:t>a coprire la ruota del mulino e a farla ruotare</a:t>
            </a:r>
          </a:p>
          <a:p>
            <a:pPr fontAlgn="base"/>
            <a:r>
              <a:rPr lang="it-IT" sz="2000" dirty="0" smtClean="0"/>
              <a:t>– se 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cascata è troppo alta </a:t>
            </a:r>
            <a:r>
              <a:rPr lang="it-IT" sz="2000" dirty="0" smtClean="0"/>
              <a:t>e 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ruota</a:t>
            </a:r>
            <a:r>
              <a:rPr lang="it-IT" sz="2000" dirty="0" smtClean="0"/>
              <a:t> del mulino è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molto piccola</a:t>
            </a:r>
            <a:r>
              <a:rPr lang="it-IT" sz="2000" dirty="0" smtClean="0"/>
              <a:t>, la caduta dell’acqua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danneggerà</a:t>
            </a:r>
            <a:r>
              <a:rPr lang="it-IT" sz="2000" dirty="0" smtClean="0"/>
              <a:t> la ruota.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4017727"/>
            <a:ext cx="5572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Se 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tensione</a:t>
            </a:r>
            <a:r>
              <a:rPr lang="it-IT" sz="2000" dirty="0" smtClean="0"/>
              <a:t> dell’alimentatore è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inferiore alla tensione richiesta </a:t>
            </a:r>
            <a:r>
              <a:rPr lang="it-IT" sz="2000" dirty="0" smtClean="0"/>
              <a:t>dal circuito, il circuito (probabilmente)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non funziona</a:t>
            </a:r>
            <a:r>
              <a:rPr lang="it-IT" sz="2000" dirty="0" smtClean="0"/>
              <a:t>.  Se è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superiore</a:t>
            </a:r>
            <a:r>
              <a:rPr lang="it-IT" sz="2000" dirty="0" smtClean="0"/>
              <a:t>, è possibile che il circuito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resti danneggiato</a:t>
            </a:r>
            <a:r>
              <a:rPr lang="it-IT" sz="2000" dirty="0" smtClean="0"/>
              <a:t>.</a:t>
            </a:r>
          </a:p>
          <a:p>
            <a:endParaRPr lang="it-IT" sz="2000" dirty="0" smtClean="0"/>
          </a:p>
          <a:p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Dispositivo elettrico che richiede di essere alimentato con 3 batterie da 1.5 V: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 descr="http://www.zeppelinmaker.it/wp-content/uploads/2014/05/fig8-radio-e-p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72074"/>
            <a:ext cx="3810000" cy="160020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516216" y="3356992"/>
            <a:ext cx="2428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(L’eventuale danneggiamento dipende anche dalla presenza di circuiti di </a:t>
            </a:r>
            <a:r>
              <a:rPr lang="it-IT" dirty="0" err="1" smtClean="0"/>
              <a:t>protezione…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Tensione e corrente (3)</a:t>
            </a:r>
            <a:endParaRPr lang="it-IT" dirty="0"/>
          </a:p>
        </p:txBody>
      </p:sp>
      <p:pic>
        <p:nvPicPr>
          <p:cNvPr id="25604" name="Picture 4" descr="fig6-m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285992"/>
            <a:ext cx="2857500" cy="1762126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42844" y="1428736"/>
            <a:ext cx="58579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Immaginate di essere sulle rive di un fiume.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Immergete un tubo nel fiume</a:t>
            </a:r>
            <a:r>
              <a:rPr lang="it-IT" sz="2000" dirty="0" smtClean="0"/>
              <a:t> e prelevate dell’acqua per far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girare il mulino</a:t>
            </a:r>
            <a:r>
              <a:rPr lang="it-IT" sz="2000" dirty="0" smtClean="0"/>
              <a:t>. Il tubo si riempirà di acqua che farà quindi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girare la ruota </a:t>
            </a:r>
            <a:r>
              <a:rPr lang="it-IT" sz="2000" dirty="0" smtClean="0"/>
              <a:t>del mulino. </a:t>
            </a:r>
          </a:p>
          <a:p>
            <a:endParaRPr lang="it-IT" sz="2000" dirty="0" smtClean="0"/>
          </a:p>
          <a:p>
            <a:pPr fontAlgn="base"/>
            <a:r>
              <a:rPr lang="it-IT" sz="2000" dirty="0" smtClean="0"/>
              <a:t>Ora immaginiamo di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prelevare con un tubo l’acqua </a:t>
            </a:r>
            <a:r>
              <a:rPr lang="it-IT" sz="2000" dirty="0" smtClean="0"/>
              <a:t>da 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rivolo</a:t>
            </a:r>
            <a:r>
              <a:rPr lang="it-IT" sz="2000" dirty="0" smtClean="0"/>
              <a:t> che scorre </a:t>
            </a:r>
            <a:r>
              <a:rPr lang="it-IT" sz="2000" dirty="0" err="1" smtClean="0"/>
              <a:t>pigramente…</a:t>
            </a:r>
            <a:r>
              <a:rPr lang="it-IT" sz="2000" dirty="0" smtClean="0"/>
              <a:t> Il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tubo farà fatica a colmarsi d’acqua</a:t>
            </a:r>
            <a:r>
              <a:rPr lang="it-IT" sz="2000" dirty="0" smtClean="0"/>
              <a:t>. 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ruota</a:t>
            </a:r>
            <a:r>
              <a:rPr lang="it-IT" sz="2000" dirty="0" smtClean="0"/>
              <a:t> del mulino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non ruoterà </a:t>
            </a:r>
            <a:r>
              <a:rPr lang="it-IT" sz="2000" dirty="0" smtClean="0"/>
              <a:t>perché non c’è abbastanza acqua.</a:t>
            </a:r>
          </a:p>
          <a:p>
            <a:pPr fontAlgn="base"/>
            <a:endParaRPr lang="it-IT" sz="2000" dirty="0" smtClean="0"/>
          </a:p>
          <a:p>
            <a:pPr fontAlgn="base"/>
            <a:r>
              <a:rPr lang="it-IT" sz="2000" dirty="0" smtClean="0"/>
              <a:t>In conclusione,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se al circuito forniamo poca corrente</a:t>
            </a:r>
            <a:r>
              <a:rPr lang="it-IT" sz="2000" dirty="0" smtClean="0"/>
              <a:t>, il circuito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non funzionerà </a:t>
            </a:r>
            <a:r>
              <a:rPr lang="it-IT" sz="2000" dirty="0" smtClean="0"/>
              <a:t>o funzionerà in modo non corretto. </a:t>
            </a:r>
          </a:p>
          <a:p>
            <a:pPr fontAlgn="base"/>
            <a:endParaRPr lang="it-IT" sz="2000" dirty="0" smtClean="0"/>
          </a:p>
        </p:txBody>
      </p:sp>
      <p:cxnSp>
        <p:nvCxnSpPr>
          <p:cNvPr id="11" name="Connettore 2 10"/>
          <p:cNvCxnSpPr/>
          <p:nvPr/>
        </p:nvCxnSpPr>
        <p:spPr>
          <a:xfrm>
            <a:off x="4714876" y="350043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5857884" y="3857628"/>
            <a:ext cx="235745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Tensione e corrente (4)</a:t>
            </a:r>
            <a:endParaRPr lang="it-IT" dirty="0"/>
          </a:p>
        </p:txBody>
      </p:sp>
      <p:pic>
        <p:nvPicPr>
          <p:cNvPr id="25602" name="Picture 2" descr="fig9-alimentatore"/>
          <p:cNvPicPr>
            <a:picLocks noChangeAspect="1" noChangeArrowheads="1"/>
          </p:cNvPicPr>
          <p:nvPr/>
        </p:nvPicPr>
        <p:blipFill>
          <a:blip r:embed="rId2" cstate="print"/>
          <a:srcRect l="6250" t="5025" r="8332" b="9190"/>
          <a:stretch>
            <a:fillRect/>
          </a:stretch>
        </p:blipFill>
        <p:spPr bwMode="auto">
          <a:xfrm>
            <a:off x="7444436" y="1196752"/>
            <a:ext cx="1699564" cy="116067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42844" y="1285860"/>
            <a:ext cx="9001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Con 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alimentatore regolabile </a:t>
            </a:r>
            <a:r>
              <a:rPr lang="it-IT" sz="2000" dirty="0" smtClean="0"/>
              <a:t>si può impostare a </a:t>
            </a:r>
          </a:p>
          <a:p>
            <a:r>
              <a:rPr lang="it-IT" sz="2000" dirty="0" smtClean="0"/>
              <a:t>piacimento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tensione e corrente </a:t>
            </a:r>
            <a:r>
              <a:rPr lang="it-IT" sz="2000" dirty="0" smtClean="0"/>
              <a:t>massima (nei limiti dello strumento). 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Colleghiamo</a:t>
            </a:r>
            <a:r>
              <a:rPr lang="it-IT" sz="2000" dirty="0" smtClean="0"/>
              <a:t> 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circuito</a:t>
            </a:r>
            <a:r>
              <a:rPr lang="it-IT" sz="2000" dirty="0" smtClean="0"/>
              <a:t> che funziona 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5 V</a:t>
            </a:r>
            <a:r>
              <a:rPr lang="it-IT" sz="2000" dirty="0" smtClean="0"/>
              <a:t> e che ha bisogno di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1 A</a:t>
            </a:r>
            <a:r>
              <a:rPr lang="it-IT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Impostiamo l’alimentatore su 5 V e 0 A</a:t>
            </a:r>
            <a:r>
              <a:rPr lang="it-IT" sz="2000" dirty="0" smtClean="0"/>
              <a:t>. Il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circuito</a:t>
            </a:r>
            <a:r>
              <a:rPr lang="it-IT" sz="2000" dirty="0" smtClean="0"/>
              <a:t> è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spento</a:t>
            </a:r>
            <a:r>
              <a:rPr lang="it-IT" sz="2000" dirty="0" smtClean="0"/>
              <a:t> perché non gli arriva “acqua”. Il tubo pesca da un torrente in secca (0 A). 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Alziamo la corrente: 0.5 A</a:t>
            </a:r>
            <a:r>
              <a:rPr lang="it-IT" sz="2000" dirty="0" smtClean="0"/>
              <a:t>. Il circuito forse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si accende</a:t>
            </a:r>
            <a:r>
              <a:rPr lang="it-IT" sz="2000" dirty="0" smtClean="0"/>
              <a:t>, ma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non funziona ancora bene</a:t>
            </a:r>
            <a:r>
              <a:rPr lang="it-IT" sz="2000" dirty="0" smtClean="0"/>
              <a:t>. Il tubo pesca in un piccolo torrente, insufficiente a riempirlo. 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 Ora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impostiamo esattamente 1 A </a:t>
            </a:r>
            <a:r>
              <a:rPr lang="it-IT" sz="2000" dirty="0" smtClean="0"/>
              <a:t>e il circuito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funziona</a:t>
            </a:r>
            <a:r>
              <a:rPr lang="it-IT" sz="2000" dirty="0" smtClean="0"/>
              <a:t>: la condotta pesca in un fiume e il tubo si riempie a dovere. 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 Infine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aumentiamo la corrente a 15 A</a:t>
            </a:r>
            <a:r>
              <a:rPr lang="it-IT" sz="2000" dirty="0" smtClean="0"/>
              <a:t>. Esplode tutto? No! È un limite superiore! Nel circuito passa comunque solo la corrente di cui esso ha bisogno per funzionare. 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 Se invece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portassimo la tensione a 7 volt</a:t>
            </a:r>
            <a:r>
              <a:rPr lang="it-IT" sz="2000" dirty="0" smtClean="0"/>
              <a:t>… allora il circuito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potrebbe danneggiarsi</a:t>
            </a:r>
            <a:r>
              <a:rPr lang="it-IT" sz="2000" dirty="0" smtClean="0"/>
              <a:t>!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ttangolo 5"/>
          <p:cNvSpPr>
            <a:spLocks noChangeArrowheads="1"/>
          </p:cNvSpPr>
          <p:nvPr/>
        </p:nvSpPr>
        <p:spPr bwMode="auto">
          <a:xfrm>
            <a:off x="0" y="6488113"/>
            <a:ext cx="5857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/>
              <a:t>http://www.itchiavari.org/chimica/</a:t>
            </a:r>
            <a:r>
              <a:rPr lang="it-IT" sz="1600" dirty="0" err="1"/>
              <a:t>lab</a:t>
            </a:r>
            <a:r>
              <a:rPr lang="it-IT" sz="1600" dirty="0"/>
              <a:t>/</a:t>
            </a:r>
            <a:r>
              <a:rPr lang="it-IT" sz="1600" dirty="0" err="1"/>
              <a:t>condelet.html</a:t>
            </a:r>
            <a:endParaRPr lang="it-IT" sz="1600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l="46139" t="32031" r="3795" b="20519"/>
          <a:stretch>
            <a:fillRect/>
          </a:stretch>
        </p:blipFill>
        <p:spPr bwMode="auto">
          <a:xfrm>
            <a:off x="285720" y="1928802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Tensione e corrente (5)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8658" r="7718" b="19649"/>
          <a:stretch>
            <a:fillRect/>
          </a:stretch>
        </p:blipFill>
        <p:spPr bwMode="auto">
          <a:xfrm>
            <a:off x="4929190" y="1428736"/>
            <a:ext cx="3714776" cy="32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500826" y="5000636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Generatore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ttangolo 3"/>
          <p:cNvSpPr>
            <a:spLocks noChangeArrowheads="1"/>
          </p:cNvSpPr>
          <p:nvPr/>
        </p:nvSpPr>
        <p:spPr bwMode="auto">
          <a:xfrm>
            <a:off x="0" y="6627813"/>
            <a:ext cx="34258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/>
              <a:t>http://www.anarchia.com/link_in_frame.php?link=8676&amp;c=</a:t>
            </a:r>
          </a:p>
        </p:txBody>
      </p:sp>
      <p:sp>
        <p:nvSpPr>
          <p:cNvPr id="7174" name="Rettangolo 5"/>
          <p:cNvSpPr>
            <a:spLocks noChangeArrowheads="1"/>
          </p:cNvSpPr>
          <p:nvPr/>
        </p:nvSpPr>
        <p:spPr bwMode="auto">
          <a:xfrm>
            <a:off x="214282" y="1785926"/>
            <a:ext cx="4786346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/>
              <a:t>Tra i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due terminali </a:t>
            </a:r>
            <a:r>
              <a:rPr lang="it-IT" sz="2000" b="1" dirty="0" smtClean="0"/>
              <a:t>di </a:t>
            </a:r>
            <a:r>
              <a:rPr lang="it-IT" sz="2000" b="1" dirty="0"/>
              <a:t>una presa di </a:t>
            </a:r>
            <a:r>
              <a:rPr lang="it-IT" sz="2000" b="1" dirty="0" smtClean="0"/>
              <a:t>corrente (fori esterni)</a:t>
            </a:r>
            <a:r>
              <a:rPr lang="it-IT" sz="2000" dirty="0" smtClean="0"/>
              <a:t>, </a:t>
            </a:r>
            <a:r>
              <a:rPr lang="it-IT" sz="2000" dirty="0"/>
              <a:t>o di </a:t>
            </a:r>
            <a:r>
              <a:rPr lang="it-IT" sz="2000" b="1" dirty="0"/>
              <a:t>una pila</a:t>
            </a:r>
            <a:r>
              <a:rPr lang="it-IT" sz="2000" dirty="0"/>
              <a:t>, c’é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tensione</a:t>
            </a:r>
            <a:r>
              <a:rPr lang="it-IT" sz="2000" dirty="0"/>
              <a:t>, ovvero una “forza” che spinge gli elettroni a muoversi, dando origine alla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corrente</a:t>
            </a:r>
            <a:r>
              <a:rPr lang="it-IT" sz="2000" b="1" dirty="0"/>
              <a:t> (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flusso ordinato di cariche</a:t>
            </a:r>
            <a:r>
              <a:rPr lang="it-IT" sz="2000" b="1" dirty="0"/>
              <a:t>)</a:t>
            </a:r>
            <a:r>
              <a:rPr lang="it-IT" sz="2000" dirty="0"/>
              <a:t>. </a:t>
            </a:r>
          </a:p>
          <a:p>
            <a:r>
              <a:rPr lang="it-IT" sz="2000" dirty="0"/>
              <a:t>La tensione </a:t>
            </a:r>
            <a:r>
              <a:rPr lang="it-IT" sz="2000" dirty="0" smtClean="0"/>
              <a:t>nelle </a:t>
            </a:r>
            <a:r>
              <a:rPr lang="it-IT" sz="2000" dirty="0"/>
              <a:t>prese di </a:t>
            </a:r>
            <a:r>
              <a:rPr lang="it-IT" sz="2000" dirty="0" smtClean="0"/>
              <a:t>casa è pari a 220V.</a:t>
            </a:r>
            <a:endParaRPr lang="it-IT" sz="2000" dirty="0"/>
          </a:p>
        </p:txBody>
      </p:sp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5143504" y="4143380"/>
            <a:ext cx="3590925" cy="1665287"/>
            <a:chOff x="5148064" y="3780094"/>
            <a:chExt cx="3591605" cy="1665130"/>
          </a:xfrm>
        </p:grpSpPr>
        <p:pic>
          <p:nvPicPr>
            <p:cNvPr id="7180" name="Picture 2" descr="http://digilander.libero.it/nick47/icit010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064" y="3780094"/>
              <a:ext cx="3591605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tangolo 7"/>
            <p:cNvSpPr/>
            <p:nvPr/>
          </p:nvSpPr>
          <p:spPr>
            <a:xfrm>
              <a:off x="6659650" y="4869016"/>
              <a:ext cx="865351" cy="576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7176" name="Rettangolo 8"/>
          <p:cNvSpPr>
            <a:spLocks noChangeArrowheads="1"/>
          </p:cNvSpPr>
          <p:nvPr/>
        </p:nvSpPr>
        <p:spPr bwMode="auto">
          <a:xfrm>
            <a:off x="214282" y="4143380"/>
            <a:ext cx="4464050" cy="1631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/>
              <a:t>Quando inseriamo la spina di una lampada, creiamo un collegamento tra i fori, e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nel filo della lampada comincia a scorrere corrente elettrica</a:t>
            </a:r>
            <a:r>
              <a:rPr lang="it-IT" sz="2000" dirty="0"/>
              <a:t>, che ha per effetto l'accensione della lampadina.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Tensione e corrente (6)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14282" y="1000108"/>
            <a:ext cx="223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Riassunto/Esempio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tangolo 6"/>
          <p:cNvSpPr>
            <a:spLocks noChangeArrowheads="1"/>
          </p:cNvSpPr>
          <p:nvPr/>
        </p:nvSpPr>
        <p:spPr bwMode="auto">
          <a:xfrm>
            <a:off x="1285852" y="0"/>
            <a:ext cx="64519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dirty="0" smtClean="0">
                <a:latin typeface="+mj-lt"/>
                <a:ea typeface="+mj-ea"/>
                <a:cs typeface="+mj-cs"/>
              </a:rPr>
              <a:t>Lavoro – Energia – Potenza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42844" y="4011613"/>
            <a:ext cx="9001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it-IT" sz="2000" dirty="0"/>
              <a:t>La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potenza</a:t>
            </a:r>
            <a:r>
              <a:rPr lang="it-IT" sz="2000" dirty="0"/>
              <a:t> quantifica il trasferimento, la produzione e l'utilizzo dell'energia. È definita come </a:t>
            </a:r>
            <a:r>
              <a:rPr lang="it-IT" sz="2000" b="1" dirty="0" smtClean="0">
                <a:solidFill>
                  <a:srgbClr val="00B0F0"/>
                </a:solidFill>
              </a:rPr>
              <a:t>energia</a:t>
            </a:r>
            <a:r>
              <a:rPr lang="it-IT" sz="2000" dirty="0" smtClean="0"/>
              <a:t> </a:t>
            </a:r>
            <a:r>
              <a:rPr lang="it-IT" sz="2000" dirty="0"/>
              <a:t>(e quindi </a:t>
            </a:r>
            <a:r>
              <a:rPr lang="it-IT" sz="2000" dirty="0" smtClean="0"/>
              <a:t>lavoro</a:t>
            </a:r>
            <a:r>
              <a:rPr lang="it-IT" sz="2000" dirty="0"/>
              <a:t>) </a:t>
            </a:r>
            <a:r>
              <a:rPr lang="it-IT" sz="2000" b="1" dirty="0">
                <a:solidFill>
                  <a:srgbClr val="00B0F0"/>
                </a:solidFill>
              </a:rPr>
              <a:t>nell'unità di tempo</a:t>
            </a:r>
            <a:r>
              <a:rPr lang="it-IT" sz="2000" dirty="0"/>
              <a:t>: </a:t>
            </a:r>
            <a:r>
              <a:rPr lang="it-IT" sz="2000" b="1" dirty="0">
                <a:solidFill>
                  <a:srgbClr val="00B0F0"/>
                </a:solidFill>
              </a:rPr>
              <a:t>P = E/t</a:t>
            </a:r>
            <a:r>
              <a:rPr lang="it-IT" sz="2000" dirty="0"/>
              <a:t>.</a:t>
            </a:r>
          </a:p>
          <a:p>
            <a:pPr eaLnBrk="0" hangingPunct="0"/>
            <a:r>
              <a:rPr lang="it-IT" sz="2000" dirty="0"/>
              <a:t>Nel SI la potenza si misura in </a:t>
            </a:r>
            <a:r>
              <a:rPr lang="it-IT" sz="2000" b="1" dirty="0">
                <a:solidFill>
                  <a:srgbClr val="00B0F0"/>
                </a:solidFill>
              </a:rPr>
              <a:t>watt W</a:t>
            </a:r>
            <a:r>
              <a:rPr lang="it-IT" sz="2000" dirty="0"/>
              <a:t>, rapporto tra unità di energia in joule (J) e unità di tempo in secondi (s):</a:t>
            </a:r>
            <a:endParaRPr lang="it-IT" sz="2800" dirty="0"/>
          </a:p>
        </p:txBody>
      </p:sp>
      <p:pic>
        <p:nvPicPr>
          <p:cNvPr id="6149" name="Picture 5" descr="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8513" y="-46038"/>
            <a:ext cx="114300" cy="13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9850" y="-46038"/>
            <a:ext cx="76200" cy="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\ {\mathrm  {W}}=1\,{\frac  {{\mathrm  {J}}}{{\mathrm  {s}}}}=1\,{\mathrm  {kg}}\cdot {\mathrm  {m}}^{2}\cdot {\mathrm  {s}}^{{-3}}"/>
          <p:cNvPicPr>
            <a:picLocks noChangeAspect="1" noChangeArrowheads="1"/>
          </p:cNvPicPr>
          <p:nvPr/>
        </p:nvPicPr>
        <p:blipFill>
          <a:blip r:embed="rId4" cstate="print"/>
          <a:srcRect r="56757"/>
          <a:stretch>
            <a:fillRect/>
          </a:stretch>
        </p:blipFill>
        <p:spPr bwMode="auto">
          <a:xfrm>
            <a:off x="3857625" y="5072063"/>
            <a:ext cx="114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ttangolo 7"/>
          <p:cNvSpPr>
            <a:spLocks noChangeArrowheads="1"/>
          </p:cNvSpPr>
          <p:nvPr/>
        </p:nvSpPr>
        <p:spPr bwMode="auto">
          <a:xfrm>
            <a:off x="142844" y="939800"/>
            <a:ext cx="8786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Lavoro</a:t>
            </a:r>
            <a:r>
              <a:rPr lang="it-IT" sz="2000" dirty="0"/>
              <a:t>: (meccanica) grandezza fisica data dal prodotto scalare del vettore forza </a:t>
            </a:r>
            <a:r>
              <a:rPr lang="it-IT" sz="2000" b="1" dirty="0"/>
              <a:t>F</a:t>
            </a:r>
            <a:r>
              <a:rPr lang="it-IT" sz="2000" dirty="0"/>
              <a:t> per il vettore spostamento </a:t>
            </a:r>
            <a:r>
              <a:rPr lang="it-IT" sz="2000" b="1" dirty="0"/>
              <a:t>s</a:t>
            </a:r>
            <a:r>
              <a:rPr lang="it-IT" sz="2000" dirty="0"/>
              <a:t>.</a:t>
            </a:r>
          </a:p>
          <a:p>
            <a:pPr algn="ctr"/>
            <a:r>
              <a:rPr lang="it-IT" sz="2000" b="1" dirty="0">
                <a:solidFill>
                  <a:srgbClr val="00B0F0"/>
                </a:solidFill>
              </a:rPr>
              <a:t>L = F ∙ s</a:t>
            </a:r>
            <a:r>
              <a:rPr lang="it-IT" sz="2000" dirty="0"/>
              <a:t>. </a:t>
            </a:r>
          </a:p>
          <a:p>
            <a:r>
              <a:rPr lang="it-IT" sz="2000" dirty="0"/>
              <a:t>L’unità SI del lavoro è il </a:t>
            </a:r>
            <a:r>
              <a:rPr lang="it-IT" sz="2000" b="1" dirty="0">
                <a:solidFill>
                  <a:srgbClr val="00B0F0"/>
                </a:solidFill>
              </a:rPr>
              <a:t>joule</a:t>
            </a:r>
            <a:r>
              <a:rPr lang="it-IT" sz="2000" dirty="0"/>
              <a:t> (</a:t>
            </a:r>
            <a:r>
              <a:rPr lang="it-IT" sz="2000" b="1" dirty="0">
                <a:solidFill>
                  <a:srgbClr val="00B0F0"/>
                </a:solidFill>
              </a:rPr>
              <a:t>J</a:t>
            </a:r>
            <a:r>
              <a:rPr lang="it-IT" sz="2000" dirty="0"/>
              <a:t>).</a:t>
            </a:r>
          </a:p>
          <a:p>
            <a:r>
              <a:rPr lang="it-IT" sz="2000" dirty="0"/>
              <a:t>Una forza </a:t>
            </a:r>
            <a:r>
              <a:rPr lang="it-IT" sz="2000" b="1" dirty="0"/>
              <a:t>F</a:t>
            </a:r>
            <a:r>
              <a:rPr lang="it-IT" sz="2000" dirty="0"/>
              <a:t> di 1 N compie il lavoro di 1J quando il suo punto di applicazione si sposta di 1m nella stessa direzione e nello stesso verso della forza: 1J =1N x 1m.</a:t>
            </a:r>
          </a:p>
        </p:txBody>
      </p:sp>
      <p:sp>
        <p:nvSpPr>
          <p:cNvPr id="6153" name="Rettangolo 8"/>
          <p:cNvSpPr>
            <a:spLocks noChangeArrowheads="1"/>
          </p:cNvSpPr>
          <p:nvPr/>
        </p:nvSpPr>
        <p:spPr bwMode="auto">
          <a:xfrm>
            <a:off x="142844" y="2873375"/>
            <a:ext cx="9001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L'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energia</a:t>
            </a:r>
            <a:r>
              <a:rPr lang="it-IT" sz="2000" dirty="0"/>
              <a:t> E è una grandezza fisica che misura la capacità di un corpo o di un sistema di compiere lavoro, a prescindere dal fatto che tale lavoro sia </a:t>
            </a:r>
            <a:r>
              <a:rPr lang="it-IT" sz="2000" dirty="0" smtClean="0"/>
              <a:t>effettivamente </a:t>
            </a:r>
            <a:r>
              <a:rPr lang="it-IT" sz="2000" dirty="0"/>
              <a:t>svolto.   Siccome corrisponde </a:t>
            </a:r>
            <a:r>
              <a:rPr lang="it-IT" sz="2000" dirty="0" smtClean="0"/>
              <a:t>potenzialmente ad </a:t>
            </a:r>
            <a:r>
              <a:rPr lang="it-IT" sz="2000" dirty="0"/>
              <a:t>un lavoro, si misura in </a:t>
            </a:r>
            <a:r>
              <a:rPr lang="it-IT" sz="2000" b="1" dirty="0">
                <a:solidFill>
                  <a:srgbClr val="00B0F0"/>
                </a:solidFill>
              </a:rPr>
              <a:t>J</a:t>
            </a:r>
            <a:r>
              <a:rPr lang="it-IT" sz="2000" dirty="0"/>
              <a:t>.</a:t>
            </a:r>
          </a:p>
        </p:txBody>
      </p:sp>
      <p:sp>
        <p:nvSpPr>
          <p:cNvPr id="10" name="Rettangolo 8"/>
          <p:cNvSpPr>
            <a:spLocks noChangeArrowheads="1"/>
          </p:cNvSpPr>
          <p:nvPr/>
        </p:nvSpPr>
        <p:spPr bwMode="auto">
          <a:xfrm>
            <a:off x="285720" y="5786454"/>
            <a:ext cx="8572560" cy="10156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/>
              <a:t>La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potenza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elettrica assorbita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da un carico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dirty="0"/>
              <a:t>(la lampada) è data dal prodotto </a:t>
            </a:r>
          </a:p>
          <a:p>
            <a:r>
              <a:rPr lang="it-IT" sz="2000" dirty="0"/>
              <a:t>   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tensione x corrente</a:t>
            </a:r>
            <a:r>
              <a:rPr lang="it-IT" sz="2000" b="1" dirty="0">
                <a:solidFill>
                  <a:srgbClr val="FF0000"/>
                </a:solidFill>
              </a:rPr>
              <a:t>:     </a:t>
            </a:r>
            <a:r>
              <a:rPr lang="it-IT" sz="2000" b="1" dirty="0">
                <a:solidFill>
                  <a:srgbClr val="00B0F0"/>
                </a:solidFill>
              </a:rPr>
              <a:t>P = V x </a:t>
            </a:r>
            <a:r>
              <a:rPr lang="it-IT" sz="2000" b="1" dirty="0" smtClean="0">
                <a:solidFill>
                  <a:srgbClr val="00B0F0"/>
                </a:solidFill>
              </a:rPr>
              <a:t>I</a:t>
            </a:r>
            <a:r>
              <a:rPr lang="it-IT" sz="2000" dirty="0" smtClean="0"/>
              <a:t> </a:t>
            </a:r>
            <a:endParaRPr lang="it-IT" sz="2000" dirty="0"/>
          </a:p>
          <a:p>
            <a:r>
              <a:rPr lang="it-IT" sz="2000" dirty="0"/>
              <a:t>e si misura </a:t>
            </a:r>
            <a:r>
              <a:rPr lang="it-IT" sz="2000" dirty="0" smtClean="0"/>
              <a:t>naturalmente anch’essa in </a:t>
            </a:r>
            <a:r>
              <a:rPr lang="it-IT" sz="2000" b="1" dirty="0">
                <a:solidFill>
                  <a:srgbClr val="00B0F0"/>
                </a:solidFill>
              </a:rPr>
              <a:t>watt (W)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tangolo 6"/>
          <p:cNvSpPr>
            <a:spLocks noChangeArrowheads="1"/>
          </p:cNvSpPr>
          <p:nvPr/>
        </p:nvSpPr>
        <p:spPr bwMode="auto">
          <a:xfrm>
            <a:off x="357158" y="282339"/>
            <a:ext cx="84882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dirty="0" smtClean="0">
                <a:latin typeface="+mj-lt"/>
                <a:ea typeface="+mj-ea"/>
                <a:cs typeface="+mj-cs"/>
              </a:rPr>
              <a:t>Ricapitolazione: Tensione, Corrente, Potenza</a:t>
            </a:r>
          </a:p>
        </p:txBody>
      </p:sp>
      <p:sp>
        <p:nvSpPr>
          <p:cNvPr id="8195" name="Rettangolo 8"/>
          <p:cNvSpPr>
            <a:spLocks noChangeArrowheads="1"/>
          </p:cNvSpPr>
          <p:nvPr/>
        </p:nvSpPr>
        <p:spPr bwMode="auto">
          <a:xfrm>
            <a:off x="500034" y="1285860"/>
            <a:ext cx="8286808" cy="45243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Tensione</a:t>
            </a:r>
            <a:r>
              <a:rPr lang="it-IT" sz="2400" dirty="0"/>
              <a:t>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it-IT" sz="2400" dirty="0"/>
              <a:t>: 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volt (V)</a:t>
            </a:r>
          </a:p>
          <a:p>
            <a:pPr>
              <a:lnSpc>
                <a:spcPct val="200000"/>
              </a:lnSpc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Corrente</a:t>
            </a:r>
            <a:r>
              <a:rPr lang="it-IT" sz="2400" dirty="0"/>
              <a:t>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it-IT" sz="2400" dirty="0"/>
              <a:t>:  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ampère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(A)</a:t>
            </a:r>
          </a:p>
          <a:p>
            <a:pPr>
              <a:lnSpc>
                <a:spcPct val="200000"/>
              </a:lnSpc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Potenza</a:t>
            </a:r>
            <a:r>
              <a:rPr lang="it-IT" sz="2400" dirty="0"/>
              <a:t>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it-IT" sz="2400" dirty="0"/>
              <a:t> = E / t =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 x I</a:t>
            </a:r>
            <a:r>
              <a:rPr lang="it-IT" sz="2400" dirty="0"/>
              <a:t>:  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watt (W)</a:t>
            </a:r>
          </a:p>
          <a:p>
            <a:pPr>
              <a:lnSpc>
                <a:spcPct val="200000"/>
              </a:lnSpc>
            </a:pPr>
            <a:r>
              <a:rPr lang="it-IT" sz="2400" dirty="0"/>
              <a:t>Energia E = P x t:   joule (J)  </a:t>
            </a:r>
            <a:r>
              <a:rPr lang="it-IT" sz="2400" dirty="0" smtClean="0"/>
              <a:t>e  </a:t>
            </a:r>
            <a:r>
              <a:rPr lang="it-IT" sz="2400" dirty="0"/>
              <a:t>watt-ora </a:t>
            </a:r>
            <a:r>
              <a:rPr lang="it-IT" sz="2400" dirty="0" err="1"/>
              <a:t>Wh</a:t>
            </a:r>
            <a:r>
              <a:rPr lang="it-IT" sz="2400" dirty="0"/>
              <a:t> (o kilowatt-ora kWh)</a:t>
            </a:r>
          </a:p>
          <a:p>
            <a:pPr>
              <a:lnSpc>
                <a:spcPct val="200000"/>
              </a:lnSpc>
            </a:pPr>
            <a:r>
              <a:rPr lang="it-IT" sz="2400" dirty="0" smtClean="0"/>
              <a:t>1 </a:t>
            </a:r>
            <a:r>
              <a:rPr lang="it-IT" sz="2400" dirty="0" err="1"/>
              <a:t>Wh</a:t>
            </a:r>
            <a:r>
              <a:rPr lang="it-IT" sz="2400" dirty="0"/>
              <a:t> = 1 J/s x 1 h = 1 J/s x 3600 s = 3600 J</a:t>
            </a:r>
          </a:p>
          <a:p>
            <a:pPr>
              <a:lnSpc>
                <a:spcPct val="200000"/>
              </a:lnSpc>
            </a:pPr>
            <a:r>
              <a:rPr lang="it-IT" sz="2400" dirty="0"/>
              <a:t>1 kWh = 10</a:t>
            </a:r>
            <a:r>
              <a:rPr lang="it-IT" sz="2400" baseline="30000" dirty="0"/>
              <a:t>3</a:t>
            </a:r>
            <a:r>
              <a:rPr lang="it-IT" sz="2400" dirty="0"/>
              <a:t> J/s x 1 h = 10</a:t>
            </a:r>
            <a:r>
              <a:rPr lang="it-IT" sz="2400" baseline="30000" dirty="0"/>
              <a:t>3</a:t>
            </a:r>
            <a:r>
              <a:rPr lang="it-IT" sz="2400" dirty="0"/>
              <a:t> J/s x 3600 s = 10</a:t>
            </a:r>
            <a:r>
              <a:rPr lang="it-IT" sz="2400" baseline="30000" dirty="0"/>
              <a:t>3 </a:t>
            </a:r>
            <a:r>
              <a:rPr lang="it-IT" sz="2400" dirty="0"/>
              <a:t>x 3600 J = 3.6 10</a:t>
            </a:r>
            <a:r>
              <a:rPr lang="it-IT" sz="2400" baseline="30000" dirty="0"/>
              <a:t>6</a:t>
            </a:r>
            <a:r>
              <a:rPr lang="it-IT" sz="2400" dirty="0"/>
              <a:t> </a:t>
            </a:r>
            <a:r>
              <a:rPr lang="it-IT" sz="2400" dirty="0" smtClean="0"/>
              <a:t>J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ttangolo 8"/>
          <p:cNvSpPr>
            <a:spLocks noChangeArrowheads="1"/>
          </p:cNvSpPr>
          <p:nvPr/>
        </p:nvSpPr>
        <p:spPr bwMode="auto">
          <a:xfrm>
            <a:off x="285720" y="1357298"/>
            <a:ext cx="8429628" cy="52629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Esempio</a:t>
            </a:r>
            <a:r>
              <a:rPr lang="it-IT" sz="2400" dirty="0"/>
              <a:t>:</a:t>
            </a:r>
          </a:p>
          <a:p>
            <a:pPr>
              <a:lnSpc>
                <a:spcPct val="200000"/>
              </a:lnSpc>
            </a:pPr>
            <a:r>
              <a:rPr lang="it-IT" sz="2400" dirty="0"/>
              <a:t>In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un’auto</a:t>
            </a:r>
            <a:r>
              <a:rPr lang="it-IT" sz="2400" dirty="0"/>
              <a:t> (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tensione della batteria: 12V</a:t>
            </a:r>
            <a:r>
              <a:rPr lang="it-IT" sz="2400" dirty="0"/>
              <a:t>), i fari anteriori sono equipaggiati di una lampada da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40W</a:t>
            </a:r>
            <a:r>
              <a:rPr lang="it-IT" sz="2400" dirty="0"/>
              <a:t> ciascuno, mentre le luci posteriori hanno lampade da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5W</a:t>
            </a:r>
            <a:r>
              <a:rPr lang="it-IT" sz="2400" dirty="0"/>
              <a:t>.</a:t>
            </a:r>
          </a:p>
          <a:p>
            <a:pPr>
              <a:lnSpc>
                <a:spcPct val="200000"/>
              </a:lnSpc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Quanta corrente </a:t>
            </a:r>
            <a:r>
              <a:rPr lang="it-IT" sz="2400" dirty="0"/>
              <a:t>è assorbita dalla batteria quando sono accesi i fari e le luci posteriori?</a:t>
            </a:r>
          </a:p>
          <a:p>
            <a:pPr>
              <a:lnSpc>
                <a:spcPct val="200000"/>
              </a:lnSpc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Quanta energia </a:t>
            </a:r>
            <a:r>
              <a:rPr lang="it-IT" sz="2400" dirty="0"/>
              <a:t>in </a:t>
            </a:r>
            <a:r>
              <a:rPr lang="it-IT" sz="2400" dirty="0" err="1"/>
              <a:t>Wh</a:t>
            </a:r>
            <a:r>
              <a:rPr lang="it-IT" sz="2400" dirty="0"/>
              <a:t> e in J è consumata in un viaggio di due ore?</a:t>
            </a:r>
          </a:p>
        </p:txBody>
      </p:sp>
      <p:sp>
        <p:nvSpPr>
          <p:cNvPr id="4" name="Rettangolo 6"/>
          <p:cNvSpPr>
            <a:spLocks noChangeArrowheads="1"/>
          </p:cNvSpPr>
          <p:nvPr/>
        </p:nvSpPr>
        <p:spPr bwMode="auto">
          <a:xfrm>
            <a:off x="357158" y="282339"/>
            <a:ext cx="84882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dirty="0" smtClean="0">
                <a:latin typeface="+mj-lt"/>
                <a:ea typeface="+mj-ea"/>
                <a:cs typeface="+mj-cs"/>
              </a:rPr>
              <a:t>Ricapitolazione: Tensione, Corrente, Potenza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Attrezzi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43192" y="748239"/>
            <a:ext cx="6000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– </a:t>
            </a:r>
            <a:r>
              <a:rPr lang="it-IT" sz="2000" dirty="0" smtClean="0">
                <a:solidFill>
                  <a:srgbClr val="FF0000"/>
                </a:solidFill>
              </a:rPr>
              <a:t>saldatore da 20/30 watt </a:t>
            </a:r>
            <a:r>
              <a:rPr lang="it-IT" sz="2000" dirty="0" smtClean="0"/>
              <a:t>– il costo va da poche euro in su. Volendo investire di più, considerare una stazione saldante con controllo della temperatura (</a:t>
            </a:r>
            <a:r>
              <a:rPr lang="it-IT" sz="2000" dirty="0" err="1" smtClean="0"/>
              <a:t>Weller</a:t>
            </a:r>
            <a:r>
              <a:rPr lang="it-IT" sz="2000" dirty="0" smtClean="0"/>
              <a:t>, </a:t>
            </a:r>
            <a:r>
              <a:rPr lang="it-IT" sz="2000" dirty="0" err="1" smtClean="0"/>
              <a:t>LaFayette…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pic>
        <p:nvPicPr>
          <p:cNvPr id="1030" name="Picture 6" descr="pompetta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643050"/>
            <a:ext cx="2857500" cy="1685926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0" y="3407538"/>
            <a:ext cx="5715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– </a:t>
            </a:r>
            <a:r>
              <a:rPr lang="it-IT" sz="2000" dirty="0" smtClean="0">
                <a:solidFill>
                  <a:srgbClr val="FF0000"/>
                </a:solidFill>
              </a:rPr>
              <a:t>Spugnetta naturale </a:t>
            </a:r>
            <a:r>
              <a:rPr lang="it-IT" sz="2000" dirty="0" smtClean="0"/>
              <a:t>– inumidita si utilizza per ripulire la punta del saldatore. </a:t>
            </a:r>
          </a:p>
          <a:p>
            <a:endParaRPr lang="it-IT" sz="2000" dirty="0" smtClean="0"/>
          </a:p>
          <a:p>
            <a:r>
              <a:rPr lang="it-IT" sz="2000" dirty="0" smtClean="0"/>
              <a:t>– </a:t>
            </a:r>
            <a:r>
              <a:rPr lang="it-IT" sz="2000" dirty="0" smtClean="0">
                <a:solidFill>
                  <a:srgbClr val="FF0000"/>
                </a:solidFill>
              </a:rPr>
              <a:t>Stagno</a:t>
            </a:r>
            <a:r>
              <a:rPr lang="it-IT" sz="2000" dirty="0" smtClean="0"/>
              <a:t> – una volta si usava una lega di stagno e piombo. Il piombo facilita la fusione, ma è dannoso. Oggi esistono “leghe” </a:t>
            </a:r>
            <a:r>
              <a:rPr lang="it-IT" sz="2000" i="1" dirty="0" err="1" smtClean="0"/>
              <a:t>lead-free</a:t>
            </a:r>
            <a:r>
              <a:rPr lang="it-IT" sz="2000" dirty="0" smtClean="0"/>
              <a:t> che fondono a temperature maggiori. All’interno del filo di stagno ci sono dei micro forellini colmi di </a:t>
            </a:r>
            <a:r>
              <a:rPr lang="it-IT" sz="2000" dirty="0" err="1" smtClean="0"/>
              <a:t>rosin</a:t>
            </a:r>
            <a:r>
              <a:rPr lang="it-IT" sz="2000" dirty="0" smtClean="0"/>
              <a:t> o pasta saldante. Il </a:t>
            </a:r>
            <a:r>
              <a:rPr lang="it-IT" sz="2000" dirty="0" err="1" smtClean="0"/>
              <a:t>rosin</a:t>
            </a:r>
            <a:r>
              <a:rPr lang="it-IT" sz="2000" dirty="0" smtClean="0"/>
              <a:t> è un composto che facilita la fusione e aiuta a fare un lavoro “pulito”. Il </a:t>
            </a:r>
            <a:r>
              <a:rPr lang="it-IT" sz="2000" dirty="0" err="1" smtClean="0"/>
              <a:t>rosin</a:t>
            </a:r>
            <a:r>
              <a:rPr lang="it-IT" sz="2000" dirty="0" smtClean="0"/>
              <a:t> si liquefa e evapora (da </a:t>
            </a:r>
            <a:r>
              <a:rPr lang="it-IT" sz="2000" b="1" dirty="0" smtClean="0"/>
              <a:t>non inspirare</a:t>
            </a:r>
            <a:r>
              <a:rPr lang="it-IT" sz="2000" dirty="0" smtClean="0"/>
              <a:t>!!).</a:t>
            </a:r>
            <a:endParaRPr lang="it-IT" sz="2000" dirty="0"/>
          </a:p>
        </p:txBody>
      </p:sp>
      <p:pic>
        <p:nvPicPr>
          <p:cNvPr id="1028" name="Picture 4" descr="saldatore2_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2857500" cy="222885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285852" y="2428868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– </a:t>
            </a:r>
            <a:r>
              <a:rPr lang="it-IT" sz="2000" dirty="0" smtClean="0">
                <a:solidFill>
                  <a:srgbClr val="FF0000"/>
                </a:solidFill>
              </a:rPr>
              <a:t>pompetta dissaldante </a:t>
            </a:r>
            <a:r>
              <a:rPr lang="it-IT" sz="2000" dirty="0" smtClean="0"/>
              <a:t>– è un cilindretto con una molla in grado di aspirare lo stagno in eccesso</a:t>
            </a:r>
            <a:endParaRPr lang="it-IT" sz="2000" dirty="0"/>
          </a:p>
        </p:txBody>
      </p:sp>
      <p:pic>
        <p:nvPicPr>
          <p:cNvPr id="1032" name="Picture 8" descr="terzamano_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000372"/>
            <a:ext cx="2286000" cy="285750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5786446" y="5786454"/>
            <a:ext cx="3357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– </a:t>
            </a:r>
            <a:r>
              <a:rPr lang="it-IT" sz="2000" dirty="0" smtClean="0">
                <a:solidFill>
                  <a:srgbClr val="FF0000"/>
                </a:solidFill>
              </a:rPr>
              <a:t>Terza mano </a:t>
            </a:r>
            <a:r>
              <a:rPr lang="it-IT" sz="2000" dirty="0" err="1" smtClean="0"/>
              <a:t>–base</a:t>
            </a:r>
            <a:r>
              <a:rPr lang="it-IT" sz="2000" dirty="0" smtClean="0"/>
              <a:t> dotata di due mollette in cui fermare il pezzo che si sta lavorando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8047" y="274638"/>
            <a:ext cx="8229600" cy="1143000"/>
          </a:xfrm>
        </p:spPr>
        <p:txBody>
          <a:bodyPr/>
          <a:lstStyle/>
          <a:p>
            <a:r>
              <a:rPr lang="it-IT" dirty="0" smtClean="0"/>
              <a:t>Iniziare con Arduino (2a)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85720" y="2000240"/>
            <a:ext cx="3429024" cy="369331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/>
              <a:t>Si può immaginare che negli sketch Arduino vi sia una funzione </a:t>
            </a:r>
            <a:r>
              <a:rPr lang="it-IT" dirty="0" err="1" smtClean="0"/>
              <a:t>main</a:t>
            </a:r>
            <a:r>
              <a:rPr lang="it-IT" dirty="0" smtClean="0"/>
              <a:t> predefinita, come la seguente: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6248" y="350043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Una nota su </a:t>
            </a:r>
            <a:r>
              <a:rPr lang="it-IT" sz="2400" dirty="0" err="1" smtClean="0">
                <a:solidFill>
                  <a:srgbClr val="0070C0"/>
                </a:solidFill>
              </a:rPr>
              <a:t>setup</a:t>
            </a:r>
            <a:r>
              <a:rPr lang="it-IT" sz="2400" dirty="0" smtClean="0">
                <a:solidFill>
                  <a:srgbClr val="0070C0"/>
                </a:solidFill>
              </a:rPr>
              <a:t> e </a:t>
            </a:r>
            <a:r>
              <a:rPr lang="it-IT" sz="2400" dirty="0" err="1" smtClean="0">
                <a:solidFill>
                  <a:srgbClr val="0070C0"/>
                </a:solidFill>
              </a:rPr>
              <a:t>loop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7934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57200" y="-24"/>
            <a:ext cx="8229600" cy="654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Breadboard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(1)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0034" y="785794"/>
            <a:ext cx="81439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La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Breadboard</a:t>
            </a:r>
            <a:r>
              <a:rPr lang="it-IT" sz="2000" dirty="0" smtClean="0"/>
              <a:t> è un dispositivo che facilita la costruzione e il test dei circuiti.</a:t>
            </a:r>
          </a:p>
          <a:p>
            <a:endParaRPr lang="it-IT" sz="2000" dirty="0" smtClean="0"/>
          </a:p>
          <a:p>
            <a:r>
              <a:rPr lang="it-IT" sz="2000" dirty="0" smtClean="0"/>
              <a:t>Tipicamente è utilizzata per fare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prototipazione</a:t>
            </a:r>
            <a:r>
              <a:rPr lang="it-IT" sz="2000" dirty="0" smtClean="0"/>
              <a:t> del design dei circuiti.</a:t>
            </a:r>
          </a:p>
          <a:p>
            <a:endParaRPr lang="it-IT" sz="2000" dirty="0" smtClean="0"/>
          </a:p>
          <a:p>
            <a:r>
              <a:rPr lang="it-IT" sz="2000" dirty="0" smtClean="0"/>
              <a:t>La </a:t>
            </a:r>
            <a:r>
              <a:rPr lang="it-IT" sz="2000" dirty="0" err="1" smtClean="0"/>
              <a:t>Breadboard</a:t>
            </a:r>
            <a:r>
              <a:rPr lang="it-IT" sz="2000" dirty="0" smtClean="0"/>
              <a:t> si può presentare come una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basetta di plastica con una griglia </a:t>
            </a:r>
            <a:r>
              <a:rPr lang="it-IT" sz="2000" dirty="0" smtClean="0"/>
              <a:t>di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fori</a:t>
            </a:r>
            <a:r>
              <a:rPr lang="it-IT" sz="2000" dirty="0" smtClean="0"/>
              <a:t> in cui si possono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inserire</a:t>
            </a:r>
            <a:r>
              <a:rPr lang="it-IT" sz="2000" dirty="0" smtClean="0"/>
              <a:t> i componenti o i cavi. </a:t>
            </a:r>
          </a:p>
          <a:p>
            <a:endParaRPr lang="it-IT" sz="2000" dirty="0" smtClean="0"/>
          </a:p>
          <a:p>
            <a:r>
              <a:rPr lang="it-IT" sz="2000" dirty="0" smtClean="0"/>
              <a:t>I componenti fanno contatto elettrico con delle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strisce di materiale conduttivo presenti sul fondo della basetta</a:t>
            </a:r>
            <a:r>
              <a:rPr lang="it-IT" sz="2000" dirty="0" smtClean="0"/>
              <a:t>. In questo modo non è necessario saldare ogni singolo componente. </a:t>
            </a:r>
          </a:p>
          <a:p>
            <a:endParaRPr lang="it-IT" sz="2000" dirty="0" smtClean="0"/>
          </a:p>
          <a:p>
            <a:r>
              <a:rPr lang="it-IT" sz="2000" dirty="0" smtClean="0"/>
              <a:t>Di solito su due lati della </a:t>
            </a:r>
            <a:r>
              <a:rPr lang="it-IT" sz="2000" dirty="0" err="1" smtClean="0"/>
              <a:t>Breadboard</a:t>
            </a:r>
            <a:r>
              <a:rPr lang="it-IT" sz="2000" dirty="0" smtClean="0"/>
              <a:t> sono presenti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due righe per lato </a:t>
            </a:r>
            <a:r>
              <a:rPr lang="it-IT" sz="2000" dirty="0" smtClean="0"/>
              <a:t>identificate da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due strisce colorate (rosso per il +, blu per il -) </a:t>
            </a:r>
            <a:r>
              <a:rPr lang="it-IT" sz="2000" dirty="0" smtClean="0"/>
              <a:t>a cui si possono connettere i terminali positivo e negativo della tensione che alimenta il circuito (spesso detti rispettivamente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alimentazione e massa</a:t>
            </a:r>
            <a:r>
              <a:rPr lang="it-IT" sz="2000" dirty="0" smtClean="0"/>
              <a:t>). In questo modo si hanno sempre a disposizione (in entrambi i lati) il polo positivo e il polo negativo del circuito, a cui collegare i componenti.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500034" y="6215082"/>
            <a:ext cx="8358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http://www.giuseppecaccavale.it/</a:t>
            </a:r>
            <a:r>
              <a:rPr lang="it-IT" sz="1600" dirty="0" err="1" smtClean="0"/>
              <a:t>corso-arduino</a:t>
            </a:r>
            <a:r>
              <a:rPr lang="it-IT" sz="1600" dirty="0" smtClean="0"/>
              <a:t>/</a:t>
            </a:r>
            <a:r>
              <a:rPr lang="it-IT" sz="1600" dirty="0" err="1" smtClean="0"/>
              <a:t>componenti-base-dellelettronica</a:t>
            </a:r>
            <a:r>
              <a:rPr lang="it-IT" sz="1600" dirty="0" smtClean="0"/>
              <a:t>/</a:t>
            </a:r>
            <a:endParaRPr lang="it-IT" sz="1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hiviz.com/kits/instructions/images/bb_002.jpg"/>
          <p:cNvPicPr>
            <a:picLocks noChangeAspect="1" noChangeArrowheads="1"/>
          </p:cNvPicPr>
          <p:nvPr/>
        </p:nvPicPr>
        <p:blipFill>
          <a:blip r:embed="rId2" cstate="print"/>
          <a:srcRect l="1653" t="5860" r="4132"/>
          <a:stretch>
            <a:fillRect/>
          </a:stretch>
        </p:blipFill>
        <p:spPr bwMode="auto">
          <a:xfrm rot="10800000">
            <a:off x="642910" y="642918"/>
            <a:ext cx="8143932" cy="5736830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57200" y="-24"/>
            <a:ext cx="8229600" cy="654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Breadboard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(2)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http://www.tweaking4all.com/wp-content/uploads/2013/12/basic_breadboard_layo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410450" cy="4772025"/>
          </a:xfrm>
          <a:prstGeom prst="rect">
            <a:avLst/>
          </a:prstGeom>
          <a:noFill/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457200" y="-24"/>
            <a:ext cx="8229600" cy="654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Breadboard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(3)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Resistenza e strettoie (1)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1406" y="1214422"/>
            <a:ext cx="65008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Immaginiamo 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tubo di gomma </a:t>
            </a:r>
            <a:r>
              <a:rPr lang="it-IT" sz="2000" dirty="0" smtClean="0"/>
              <a:t>in cui scorre dell’acqua: se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schiacciamo</a:t>
            </a:r>
            <a:r>
              <a:rPr lang="it-IT" sz="2000" dirty="0" smtClean="0"/>
              <a:t> il tubo con un piede, il flusso d’acqua diminuisce: il tubo è più stretto e passa meno acqua.  Il tubo esercita una certa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resistenza </a:t>
            </a:r>
            <a:r>
              <a:rPr lang="it-IT" sz="2000" dirty="0" smtClean="0"/>
              <a:t>sul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 flusso d’acqua</a:t>
            </a:r>
            <a:r>
              <a:rPr lang="it-IT" sz="2000" dirty="0" smtClean="0"/>
              <a:t>. </a:t>
            </a:r>
          </a:p>
          <a:p>
            <a:endParaRPr lang="it-IT" sz="2000" dirty="0" smtClean="0"/>
          </a:p>
          <a:p>
            <a:r>
              <a:rPr lang="it-IT" sz="2000" dirty="0" smtClean="0"/>
              <a:t>Analogamente 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resistenza elettrica  di un conduttore </a:t>
            </a:r>
            <a:r>
              <a:rPr lang="it-IT" sz="2000" dirty="0" smtClean="0"/>
              <a:t>è una proprietà che indica quanta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difficoltà</a:t>
            </a:r>
            <a:r>
              <a:rPr lang="it-IT" sz="2000" dirty="0" smtClean="0"/>
              <a:t> la corrente elettrica incontri nel percorrerlo.</a:t>
            </a:r>
          </a:p>
          <a:p>
            <a:endParaRPr lang="it-IT" sz="2000" dirty="0" smtClean="0"/>
          </a:p>
          <a:p>
            <a:r>
              <a:rPr lang="it-IT" sz="2000" dirty="0" smtClean="0"/>
              <a:t>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valore basso </a:t>
            </a:r>
            <a:r>
              <a:rPr lang="it-IT" sz="2000" dirty="0" smtClean="0"/>
              <a:t>indica 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conduttore che non oppone molta difficoltà al passaggio degli elettroni </a:t>
            </a:r>
            <a:r>
              <a:rPr lang="it-IT" sz="2000" dirty="0" smtClean="0"/>
              <a:t>(“buon conduttore”) e fa passare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molta corrente</a:t>
            </a:r>
            <a:r>
              <a:rPr lang="it-IT" sz="2000" dirty="0" smtClean="0"/>
              <a:t>. </a:t>
            </a:r>
          </a:p>
          <a:p>
            <a:r>
              <a:rPr lang="it-IT" sz="2000" dirty="0" smtClean="0"/>
              <a:t>Un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valore alto </a:t>
            </a:r>
            <a:r>
              <a:rPr lang="it-IT" sz="2000" dirty="0" smtClean="0"/>
              <a:t>di resistenza caratterizza un conduttore che fa passare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poca corrente</a:t>
            </a:r>
            <a:r>
              <a:rPr lang="it-IT" sz="2000" dirty="0" smtClean="0"/>
              <a:t>. </a:t>
            </a:r>
          </a:p>
          <a:p>
            <a:endParaRPr lang="it-IT" sz="2000" dirty="0" smtClean="0"/>
          </a:p>
          <a:p>
            <a:r>
              <a:rPr lang="it-IT" sz="2000" dirty="0" smtClean="0"/>
              <a:t>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resistenza si misura in Ohm </a:t>
            </a:r>
            <a:r>
              <a:rPr lang="it-IT" sz="2000" dirty="0" smtClean="0"/>
              <a:t>(simbolo 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r>
              <a:rPr lang="it-IT" sz="2000" dirty="0" smtClean="0"/>
              <a:t>) dal  nome dello scienziato tedesco George Simon Alfred Ohm (1789 – 1854). Multipli: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it-IT" sz="2000" dirty="0" smtClean="0"/>
          </a:p>
        </p:txBody>
      </p:sp>
      <p:pic>
        <p:nvPicPr>
          <p:cNvPr id="29700" name="Picture 4" descr="fig1-tub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143116"/>
            <a:ext cx="28575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Resistenza e strettoie (2)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42876" y="1750063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Il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rame</a:t>
            </a:r>
            <a:r>
              <a:rPr lang="it-IT" sz="2400" dirty="0" smtClean="0"/>
              <a:t> è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buon conduttore</a:t>
            </a:r>
            <a:r>
              <a:rPr lang="it-IT" sz="2400" dirty="0" smtClean="0"/>
              <a:t> di corrente elettrica; ha un valore di resistenza molto basso: </a:t>
            </a:r>
          </a:p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0,000000017</a:t>
            </a:r>
            <a:r>
              <a:rPr lang="it-IT" sz="2400" dirty="0" smtClean="0"/>
              <a:t>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Ω </a:t>
            </a:r>
            <a:r>
              <a:rPr lang="it-IT" sz="2400" dirty="0" smtClean="0"/>
              <a:t>per un metro di filo di sezione di 1 mm.</a:t>
            </a:r>
          </a:p>
          <a:p>
            <a:endParaRPr lang="it-IT" sz="2400" dirty="0" smtClean="0"/>
          </a:p>
          <a:p>
            <a:r>
              <a:rPr lang="it-IT" sz="2400" dirty="0" smtClean="0"/>
              <a:t>Il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ferro</a:t>
            </a:r>
            <a:r>
              <a:rPr lang="it-IT" sz="2400" dirty="0" smtClean="0"/>
              <a:t> conduce la corrente, ma lo fa un po’ meno bene del rame; ha una resistenza di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0,000000097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r>
              <a:rPr lang="it-IT" sz="2400" dirty="0" smtClean="0"/>
              <a:t> per 1m di filo di sezione di 1 mm. </a:t>
            </a:r>
          </a:p>
          <a:p>
            <a:endParaRPr lang="it-IT" sz="2400" dirty="0" smtClean="0"/>
          </a:p>
          <a:p>
            <a:r>
              <a:rPr lang="it-IT" sz="2400" dirty="0" smtClean="0"/>
              <a:t>Il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vetro conduce pochissimo</a:t>
            </a:r>
            <a:r>
              <a:rPr lang="it-IT" sz="2400" dirty="0" smtClean="0"/>
              <a:t> la corrente. La sua resistenza arriva a </a:t>
            </a:r>
          </a:p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it-IT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Ω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smtClean="0"/>
              <a:t>=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100.000.000.000.000</a:t>
            </a:r>
            <a:r>
              <a:rPr lang="it-IT" sz="2400" dirty="0" smtClean="0"/>
              <a:t>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Ω </a:t>
            </a:r>
            <a:r>
              <a:rPr lang="it-IT" sz="2400" dirty="0" smtClean="0"/>
              <a:t>per 1m di filo di sezione di 1 mm. 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6"/>
          <p:cNvSpPr>
            <a:spLocks noChangeArrowheads="1"/>
          </p:cNvSpPr>
          <p:nvPr/>
        </p:nvSpPr>
        <p:spPr bwMode="auto">
          <a:xfrm>
            <a:off x="2071670" y="0"/>
            <a:ext cx="56176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Conduttori e isolanti (1)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9071390" cy="250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643314"/>
            <a:ext cx="3630106" cy="29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643314"/>
            <a:ext cx="3668024" cy="29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286148" y="3429000"/>
            <a:ext cx="200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Cosa succede in un conduttore al passaggio della corrente elettrica?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ttangolo 5"/>
          <p:cNvSpPr>
            <a:spLocks noChangeArrowheads="1"/>
          </p:cNvSpPr>
          <p:nvPr/>
        </p:nvSpPr>
        <p:spPr bwMode="auto">
          <a:xfrm>
            <a:off x="0" y="6488113"/>
            <a:ext cx="5857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/>
              <a:t>http://www.itchiavari.org/chimica/lab/condelet.html</a:t>
            </a:r>
          </a:p>
        </p:txBody>
      </p:sp>
      <p:sp>
        <p:nvSpPr>
          <p:cNvPr id="11268" name="Rettangolo 11"/>
          <p:cNvSpPr>
            <a:spLocks noChangeArrowheads="1"/>
          </p:cNvSpPr>
          <p:nvPr/>
        </p:nvSpPr>
        <p:spPr bwMode="auto">
          <a:xfrm>
            <a:off x="0" y="114300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Zinco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 e 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rame</a:t>
            </a:r>
            <a:r>
              <a:rPr lang="it-IT" sz="2000" dirty="0"/>
              <a:t> sono dei </a:t>
            </a:r>
            <a:r>
              <a:rPr lang="it-IT" sz="2000" i="1" dirty="0"/>
              <a:t>metalli</a:t>
            </a:r>
            <a:r>
              <a:rPr lang="it-IT" sz="2000" dirty="0"/>
              <a:t>. Questi, come è noto, conducono corrente elettrica in quanto nei loro atomi gli elettroni sono </a:t>
            </a:r>
            <a:r>
              <a:rPr lang="it-IT" sz="2000" dirty="0" smtClean="0"/>
              <a:t>"</a:t>
            </a:r>
            <a:r>
              <a:rPr lang="it-IT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delocalizzati</a:t>
            </a:r>
            <a:r>
              <a:rPr lang="it-IT" sz="2000" i="1" dirty="0"/>
              <a:t> </a:t>
            </a:r>
            <a:r>
              <a:rPr lang="it-IT" sz="2000" dirty="0"/>
              <a:t>" e, per questo, in grado di spostarsi da un atomo </a:t>
            </a:r>
            <a:r>
              <a:rPr lang="it-IT" sz="2000" dirty="0" smtClean="0"/>
              <a:t>all'altro (figura nella slide precedente).</a:t>
            </a: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  <a:p>
            <a:r>
              <a:rPr lang="it-IT" sz="2000" dirty="0"/>
              <a:t>Lo 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zolfo</a:t>
            </a:r>
            <a:r>
              <a:rPr lang="it-IT" sz="2000" dirty="0"/>
              <a:t> è un </a:t>
            </a:r>
            <a:r>
              <a:rPr lang="it-IT" sz="2000" i="1" dirty="0"/>
              <a:t>nonmetallo</a:t>
            </a:r>
            <a:r>
              <a:rPr lang="it-IT" sz="2000" dirty="0"/>
              <a:t> ovvero un </a:t>
            </a:r>
            <a:r>
              <a:rPr lang="it-IT" sz="2000" i="1" dirty="0"/>
              <a:t>solido molecolare</a:t>
            </a:r>
            <a:r>
              <a:rPr lang="it-IT" sz="2000" dirty="0"/>
              <a:t> i cui atomi sono legati da legami covalenti ; gli elettroni possono, tutt'al più, essere condivisi tra gli atomi e non possono muoversi liberamente. I solidi molecolari covalenti sono, perciò, in massima parte, degli isolanti.</a:t>
            </a:r>
            <a:br>
              <a:rPr lang="it-IT" sz="2000" dirty="0"/>
            </a:br>
            <a:endParaRPr lang="it-IT" sz="2000" dirty="0"/>
          </a:p>
          <a:p>
            <a:r>
              <a:rPr lang="it-IT" sz="2000" dirty="0"/>
              <a:t>Il 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carbonio grafite</a:t>
            </a:r>
            <a:r>
              <a:rPr lang="it-IT" sz="2000" dirty="0"/>
              <a:t> è un buon conduttore, pur essendo anch'esso un </a:t>
            </a:r>
            <a:r>
              <a:rPr lang="it-IT" sz="2000" i="1" dirty="0"/>
              <a:t>solido covalente</a:t>
            </a:r>
            <a:r>
              <a:rPr lang="it-IT" sz="2000" dirty="0"/>
              <a:t>. In un atomo dei quattro elettroni di valenza, tre sono legati </a:t>
            </a:r>
            <a:r>
              <a:rPr lang="it-IT" sz="2000" dirty="0" err="1"/>
              <a:t>covalentemente</a:t>
            </a:r>
            <a:r>
              <a:rPr lang="it-IT" sz="2000" dirty="0"/>
              <a:t> con tre atomi vicini su un piano, formando una struttura stabile, mentre il quarto elettrone, nell’orbitale p, è </a:t>
            </a:r>
            <a:r>
              <a:rPr lang="it-IT" sz="2000" dirty="0" err="1" smtClean="0"/>
              <a:t>delocalizzato</a:t>
            </a:r>
            <a:r>
              <a:rPr lang="it-IT" sz="2000" dirty="0" smtClean="0"/>
              <a:t> </a:t>
            </a:r>
            <a:r>
              <a:rPr lang="it-IT" sz="2000" dirty="0"/>
              <a:t>e quindi in grado di spostarsi da un atomo all'altro. Questa struttura determina la conducibilità di questa sostanza.</a:t>
            </a:r>
          </a:p>
        </p:txBody>
      </p:sp>
      <p:sp>
        <p:nvSpPr>
          <p:cNvPr id="5" name="Rettangolo 6"/>
          <p:cNvSpPr>
            <a:spLocks noChangeArrowheads="1"/>
          </p:cNvSpPr>
          <p:nvPr/>
        </p:nvSpPr>
        <p:spPr bwMode="auto">
          <a:xfrm>
            <a:off x="2071670" y="0"/>
            <a:ext cx="56176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Conduttori e isolanti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ttangolo 5"/>
          <p:cNvSpPr>
            <a:spLocks noChangeArrowheads="1"/>
          </p:cNvSpPr>
          <p:nvPr/>
        </p:nvSpPr>
        <p:spPr bwMode="auto">
          <a:xfrm>
            <a:off x="214314" y="973281"/>
            <a:ext cx="8786842" cy="3477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 smtClean="0"/>
              <a:t>Per </a:t>
            </a:r>
            <a:r>
              <a:rPr lang="it-IT" sz="2000" dirty="0"/>
              <a:t>controllare la </a:t>
            </a:r>
            <a:r>
              <a:rPr lang="it-IT" sz="2000" dirty="0" smtClean="0"/>
              <a:t>corrente che scorre in un conduttore, </a:t>
            </a:r>
            <a:r>
              <a:rPr lang="it-IT" sz="2000" dirty="0"/>
              <a:t>si può:</a:t>
            </a:r>
          </a:p>
          <a:p>
            <a:endParaRPr lang="it-IT" sz="2000" dirty="0" smtClean="0"/>
          </a:p>
          <a:p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usare un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materiale che abbia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minore o maggiore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“resistenza” elettrica </a:t>
            </a:r>
            <a:r>
              <a:rPr lang="it-IT" sz="2000" dirty="0"/>
              <a:t>e quindi presenti una </a:t>
            </a:r>
            <a:r>
              <a:rPr lang="it-IT" sz="2000" dirty="0" smtClean="0"/>
              <a:t>diversa attitudine </a:t>
            </a:r>
            <a:r>
              <a:rPr lang="it-IT" sz="2000" dirty="0"/>
              <a:t>ad essere attraversato dalla corrente</a:t>
            </a:r>
          </a:p>
          <a:p>
            <a:pPr>
              <a:buFont typeface="Arial" pitchFamily="34" charset="0"/>
              <a:buChar char="•"/>
            </a:pPr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a parità di materiale, si può usare un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filo più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grosso o più sottile</a:t>
            </a:r>
            <a:r>
              <a:rPr lang="it-IT" sz="2000" dirty="0" smtClean="0"/>
              <a:t>: </a:t>
            </a:r>
            <a:r>
              <a:rPr lang="it-IT" sz="2000" dirty="0"/>
              <a:t>più è grosso il filo, maggiore è la corrente che riesce a passare</a:t>
            </a:r>
          </a:p>
          <a:p>
            <a:pPr>
              <a:buFont typeface="Arial" pitchFamily="34" charset="0"/>
              <a:buChar char="•"/>
            </a:pPr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 rendere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minore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o maggiore </a:t>
            </a:r>
            <a:r>
              <a:rPr lang="it-IT" sz="2000" dirty="0" smtClean="0"/>
              <a:t>la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lunghezza del filo</a:t>
            </a:r>
            <a:r>
              <a:rPr lang="it-IT" sz="2000" dirty="0"/>
              <a:t>: più corto è il filo, più corrente passa.</a:t>
            </a:r>
          </a:p>
        </p:txBody>
      </p:sp>
      <p:sp>
        <p:nvSpPr>
          <p:cNvPr id="8" name="Fumetto 2 7"/>
          <p:cNvSpPr/>
          <p:nvPr/>
        </p:nvSpPr>
        <p:spPr>
          <a:xfrm>
            <a:off x="5929322" y="1571612"/>
            <a:ext cx="1285875" cy="35718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resistività</a:t>
            </a:r>
          </a:p>
        </p:txBody>
      </p:sp>
      <p:sp>
        <p:nvSpPr>
          <p:cNvPr id="10" name="Rettangolo 10"/>
          <p:cNvSpPr>
            <a:spLocks noChangeArrowheads="1"/>
          </p:cNvSpPr>
          <p:nvPr/>
        </p:nvSpPr>
        <p:spPr bwMode="auto">
          <a:xfrm>
            <a:off x="0" y="553402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/>
              <a:t>Il simbolo </a:t>
            </a:r>
            <a:r>
              <a:rPr lang="it-IT" sz="2000" dirty="0">
                <a:latin typeface="Symbol" pitchFamily="18" charset="2"/>
              </a:rPr>
              <a:t>r</a:t>
            </a:r>
            <a:r>
              <a:rPr lang="it-IT" sz="2000" dirty="0"/>
              <a:t> indica la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resistività</a:t>
            </a:r>
            <a:r>
              <a:rPr lang="it-IT" sz="2000" dirty="0"/>
              <a:t>, caratteristica fisica specifica di ciascun materiale: il rame ha una resistività minore del ferro e quindi è più adatto a far passare la corrente. Il nichelcromo ha una resistività elevata, e così risulta adatto per la costruzione di resistenze elettriche.</a:t>
            </a:r>
          </a:p>
        </p:txBody>
      </p:sp>
      <p:sp>
        <p:nvSpPr>
          <p:cNvPr id="11" name="Rettangolo 9"/>
          <p:cNvSpPr>
            <a:spLocks noChangeArrowheads="1"/>
          </p:cNvSpPr>
          <p:nvPr/>
        </p:nvSpPr>
        <p:spPr bwMode="auto">
          <a:xfrm>
            <a:off x="2357422" y="4643446"/>
            <a:ext cx="6715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 smtClean="0"/>
              <a:t>Seconda legge di Ohm: La </a:t>
            </a:r>
            <a:r>
              <a:rPr lang="it-IT" sz="2000" dirty="0"/>
              <a:t>resistenza dipende </a:t>
            </a:r>
            <a:r>
              <a:rPr lang="it-IT" sz="2000" dirty="0" smtClean="0"/>
              <a:t>dalla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lunghezza</a:t>
            </a:r>
            <a:r>
              <a:rPr lang="it-IT" sz="2000" dirty="0"/>
              <a:t> e dalla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sezione</a:t>
            </a:r>
            <a:r>
              <a:rPr lang="it-IT" sz="2000" dirty="0"/>
              <a:t> del </a:t>
            </a:r>
            <a:r>
              <a:rPr lang="it-IT" sz="2000" dirty="0" smtClean="0"/>
              <a:t>conduttore, e dalla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resistività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57346" name="Picture 2" descr="http://bmscience.altervista.org/blog/wp-content/uploads/2013/05/Formule.png"/>
          <p:cNvPicPr>
            <a:picLocks noChangeAspect="1" noChangeArrowheads="1"/>
          </p:cNvPicPr>
          <p:nvPr/>
        </p:nvPicPr>
        <p:blipFill>
          <a:blip r:embed="rId2" cstate="print"/>
          <a:srcRect l="46533" r="11496" b="54887"/>
          <a:stretch>
            <a:fillRect/>
          </a:stretch>
        </p:blipFill>
        <p:spPr bwMode="auto">
          <a:xfrm>
            <a:off x="142844" y="4572008"/>
            <a:ext cx="1857388" cy="969072"/>
          </a:xfrm>
          <a:prstGeom prst="rect">
            <a:avLst/>
          </a:prstGeom>
          <a:noFill/>
        </p:spPr>
      </p:pic>
      <p:sp>
        <p:nvSpPr>
          <p:cNvPr id="13" name="Rettangolo 6"/>
          <p:cNvSpPr>
            <a:spLocks noChangeArrowheads="1"/>
          </p:cNvSpPr>
          <p:nvPr/>
        </p:nvSpPr>
        <p:spPr bwMode="auto">
          <a:xfrm>
            <a:off x="2071670" y="0"/>
            <a:ext cx="56176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Conduttori e isolanti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Resistori (1)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285720" y="1285860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Un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resistore</a:t>
            </a:r>
            <a:r>
              <a:rPr lang="it-IT" dirty="0" smtClean="0"/>
              <a:t> è un componente elettrico dotato di una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ben determinata resistenza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Scopo dei resistori  </a:t>
            </a:r>
            <a:r>
              <a:rPr lang="it-IT" dirty="0" smtClean="0"/>
              <a:t>nei circuiti è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ridurre il flusso di corrente</a:t>
            </a:r>
            <a:r>
              <a:rPr lang="it-IT" dirty="0" smtClean="0"/>
              <a:t>. 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Reti di resistori diminuiscono il valore della tensione </a:t>
            </a:r>
            <a:r>
              <a:rPr lang="it-IT" dirty="0" smtClean="0"/>
              <a:t>nei circuiti.</a:t>
            </a:r>
          </a:p>
          <a:p>
            <a:endParaRPr lang="it-IT" dirty="0" smtClean="0"/>
          </a:p>
          <a:p>
            <a:r>
              <a:rPr lang="it-IT" dirty="0" smtClean="0"/>
              <a:t>I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resistori</a:t>
            </a:r>
            <a:r>
              <a:rPr lang="it-IT" dirty="0" smtClean="0"/>
              <a:t> che si utilizzano nei circuiti elettronici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hanno valori  di resistenza </a:t>
            </a:r>
            <a:r>
              <a:rPr lang="it-IT" dirty="0" smtClean="0"/>
              <a:t>che vanno da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qualche ohm fino a qualche milione di ohm</a:t>
            </a:r>
            <a:r>
              <a:rPr lang="it-IT" dirty="0" smtClean="0"/>
              <a:t> (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Di solito un resistore ha la forma di un bastoncino con le estremità rigonfie e con delle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strisce colorate</a:t>
            </a:r>
            <a:r>
              <a:rPr lang="it-IT" dirty="0" smtClean="0"/>
              <a:t>, che ne esprimono il valore con il cosiddetto “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codice dei colori</a:t>
            </a:r>
            <a:r>
              <a:rPr lang="it-IT" dirty="0" smtClean="0"/>
              <a:t>”. 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1682" name="Picture 2" descr="http://www.maffucci.it/wp-content/uploads/2011/09/resisten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00570"/>
            <a:ext cx="3238500" cy="1428750"/>
          </a:xfrm>
          <a:prstGeom prst="rect">
            <a:avLst/>
          </a:prstGeom>
          <a:noFill/>
        </p:spPr>
      </p:pic>
      <p:pic>
        <p:nvPicPr>
          <p:cNvPr id="71684" name="Picture 4" descr="fig7-simbolo"/>
          <p:cNvPicPr>
            <a:picLocks noChangeAspect="1" noChangeArrowheads="1"/>
          </p:cNvPicPr>
          <p:nvPr/>
        </p:nvPicPr>
        <p:blipFill>
          <a:blip r:embed="rId3" cstate="print"/>
          <a:srcRect l="12500" r="17499"/>
          <a:stretch>
            <a:fillRect/>
          </a:stretch>
        </p:blipFill>
        <p:spPr bwMode="auto">
          <a:xfrm>
            <a:off x="5643570" y="4857760"/>
            <a:ext cx="2000264" cy="1047751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4929190" y="4500570"/>
            <a:ext cx="31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Simboli del resistore nei circuiti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71686" name="Picture 6" descr="http://www.elemania.altervista.org/basi/immagini/resistenzasimboli.jpg"/>
          <p:cNvPicPr>
            <a:picLocks noChangeAspect="1" noChangeArrowheads="1"/>
          </p:cNvPicPr>
          <p:nvPr/>
        </p:nvPicPr>
        <p:blipFill>
          <a:blip r:embed="rId4" cstate="print"/>
          <a:srcRect l="7143" t="46000" r="16667" b="15667"/>
          <a:stretch>
            <a:fillRect/>
          </a:stretch>
        </p:blipFill>
        <p:spPr bwMode="auto">
          <a:xfrm>
            <a:off x="5500694" y="5786454"/>
            <a:ext cx="2286016" cy="83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codice dei colori per i resistori (1)</a:t>
            </a:r>
            <a:endParaRPr lang="it-IT" dirty="0"/>
          </a:p>
        </p:txBody>
      </p:sp>
      <p:pic>
        <p:nvPicPr>
          <p:cNvPr id="72706" name="Picture 2" descr="http://hotwirefoamcutterinfo.com/__Resistor_files/Resistor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65154"/>
            <a:ext cx="6500858" cy="262103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4539385"/>
            <a:ext cx="6357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Normalmente troverete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quattro bande colorate</a:t>
            </a:r>
            <a:r>
              <a:rPr lang="it-IT" sz="2000" dirty="0" smtClean="0"/>
              <a:t>. C’è sempre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una banda a una estremità, un po’ separata dalle altre, di colore dorato o argentato</a:t>
            </a:r>
            <a:r>
              <a:rPr lang="it-IT" sz="2000" dirty="0" smtClean="0"/>
              <a:t>. Per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leggere</a:t>
            </a:r>
            <a:r>
              <a:rPr lang="it-IT" sz="2000" dirty="0" smtClean="0"/>
              <a:t> il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valore di resistenza </a:t>
            </a:r>
            <a:r>
              <a:rPr lang="it-IT" sz="2000" dirty="0" smtClean="0"/>
              <a:t>tenete 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banda dorata a destra </a:t>
            </a:r>
            <a:r>
              <a:rPr lang="it-IT" sz="2000" dirty="0" smtClean="0"/>
              <a:t>e poi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leggete le bande colorate partendo da sinistra verso destra </a:t>
            </a:r>
            <a:r>
              <a:rPr lang="it-IT" sz="2000" dirty="0" smtClean="0"/>
              <a:t>secondo la tabella dei colori.</a:t>
            </a:r>
            <a:endParaRPr lang="it-IT" sz="2000" dirty="0"/>
          </a:p>
        </p:txBody>
      </p:sp>
      <p:pic>
        <p:nvPicPr>
          <p:cNvPr id="72708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214950"/>
            <a:ext cx="3000364" cy="920112"/>
          </a:xfrm>
          <a:prstGeom prst="rect">
            <a:avLst/>
          </a:prstGeom>
          <a:noFill/>
        </p:spPr>
      </p:pic>
      <p:pic>
        <p:nvPicPr>
          <p:cNvPr id="72710" name="Picture 6" descr="fig4-manio"/>
          <p:cNvPicPr>
            <a:picLocks noChangeAspect="1" noChangeArrowheads="1"/>
          </p:cNvPicPr>
          <p:nvPr/>
        </p:nvPicPr>
        <p:blipFill>
          <a:blip r:embed="rId4" cstate="print"/>
          <a:srcRect l="5685" r="6736"/>
          <a:stretch>
            <a:fillRect/>
          </a:stretch>
        </p:blipFill>
        <p:spPr bwMode="auto">
          <a:xfrm>
            <a:off x="6286512" y="3929067"/>
            <a:ext cx="2786082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(2a)</a:t>
            </a:r>
            <a:endParaRPr lang="it-IT" dirty="0"/>
          </a:p>
        </p:txBody>
      </p:sp>
      <p:pic>
        <p:nvPicPr>
          <p:cNvPr id="115714" name="Picture 2" descr="learn_arduino_uno_r3_L_circled.jpg"/>
          <p:cNvPicPr>
            <a:picLocks noChangeAspect="1" noChangeArrowheads="1"/>
          </p:cNvPicPr>
          <p:nvPr/>
        </p:nvPicPr>
        <p:blipFill>
          <a:blip r:embed="rId2" cstate="print"/>
          <a:srcRect l="14485"/>
          <a:stretch>
            <a:fillRect/>
          </a:stretch>
        </p:blipFill>
        <p:spPr bwMode="auto">
          <a:xfrm>
            <a:off x="2411760" y="2132856"/>
            <a:ext cx="6516216" cy="4572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7380312" y="1412776"/>
            <a:ext cx="1492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Il LED “L”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115716" name="Picture 4" descr="https://www.arduino.cc/en/uploads/Tutorial/ExampleCircuit_s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240360" cy="38067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251520" y="6021288"/>
            <a:ext cx="119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Tasto reset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codice dei colori per i resistori (2)</a:t>
            </a:r>
            <a:endParaRPr lang="it-IT" dirty="0"/>
          </a:p>
        </p:txBody>
      </p:sp>
      <p:pic>
        <p:nvPicPr>
          <p:cNvPr id="72710" name="Picture 6" descr="fig4-man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3"/>
            <a:ext cx="4786314" cy="2042162"/>
          </a:xfrm>
          <a:prstGeom prst="rect">
            <a:avLst/>
          </a:prstGeom>
          <a:noFill/>
        </p:spPr>
      </p:pic>
      <p:pic>
        <p:nvPicPr>
          <p:cNvPr id="72708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960150" cy="121444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0" y="2714620"/>
            <a:ext cx="5929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Teniamo la banda dorata a destra. Quindi leggendo da sinistra verso destra troviamo una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banda marrone</a:t>
            </a:r>
            <a:r>
              <a:rPr lang="it-IT" dirty="0" smtClean="0"/>
              <a:t>. Scriviamo “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it-IT" dirty="0" smtClean="0"/>
              <a:t>“ su un foglio. La seconda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banda</a:t>
            </a:r>
            <a:r>
              <a:rPr lang="it-IT" dirty="0" smtClean="0"/>
              <a:t> è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nera</a:t>
            </a:r>
            <a:r>
              <a:rPr lang="it-IT" dirty="0" smtClean="0"/>
              <a:t> e quindi scriviamo “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it-IT" dirty="0" smtClean="0"/>
              <a:t>”. La terza é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gialla</a:t>
            </a:r>
            <a:r>
              <a:rPr lang="it-IT" dirty="0" smtClean="0"/>
              <a:t>, quindi scriviamo “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it-IT" dirty="0" smtClean="0"/>
              <a:t>”. Sul foglio avremo scritto “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1 0 4</a:t>
            </a:r>
            <a:r>
              <a:rPr lang="it-IT" dirty="0" smtClean="0"/>
              <a:t>”, ma questa resistenza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non vale 104 ohm</a:t>
            </a:r>
            <a:r>
              <a:rPr lang="it-IT" dirty="0" smtClean="0"/>
              <a:t>! </a:t>
            </a:r>
            <a:endParaRPr lang="it-IT" dirty="0"/>
          </a:p>
        </p:txBody>
      </p:sp>
      <p:pic>
        <p:nvPicPr>
          <p:cNvPr id="73730" name="Picture 2" descr="fig5-lettura1"/>
          <p:cNvPicPr>
            <a:picLocks noChangeAspect="1" noChangeArrowheads="1"/>
          </p:cNvPicPr>
          <p:nvPr/>
        </p:nvPicPr>
        <p:blipFill>
          <a:blip r:embed="rId4" cstate="print"/>
          <a:srcRect t="5282" b="4929"/>
          <a:stretch>
            <a:fillRect/>
          </a:stretch>
        </p:blipFill>
        <p:spPr bwMode="auto">
          <a:xfrm>
            <a:off x="6215074" y="2285992"/>
            <a:ext cx="2500298" cy="2125268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0" y="4357694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Ora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cancelliamo</a:t>
            </a:r>
            <a:r>
              <a:rPr lang="it-IT" dirty="0" smtClean="0"/>
              <a:t> la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terza cifra </a:t>
            </a:r>
            <a:r>
              <a:rPr lang="it-IT" dirty="0" smtClean="0"/>
              <a:t>e sostituiamola con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un numero di zeri pari al valore della cifra</a:t>
            </a:r>
            <a:r>
              <a:rPr lang="it-IT" dirty="0" smtClean="0"/>
              <a:t>. Cancelliamo il numero “4” e scriviamo al suo posto quattro zeri: “0 </a:t>
            </a:r>
            <a:r>
              <a:rPr lang="it-IT" dirty="0" err="1" smtClean="0"/>
              <a:t>0</a:t>
            </a:r>
            <a:r>
              <a:rPr lang="it-IT" dirty="0" smtClean="0"/>
              <a:t> </a:t>
            </a:r>
            <a:r>
              <a:rPr lang="it-IT" dirty="0" err="1" smtClean="0"/>
              <a:t>0</a:t>
            </a:r>
            <a:r>
              <a:rPr lang="it-IT" dirty="0" smtClean="0"/>
              <a:t> </a:t>
            </a:r>
            <a:r>
              <a:rPr lang="it-IT" dirty="0" err="1" smtClean="0"/>
              <a:t>0</a:t>
            </a:r>
            <a:r>
              <a:rPr lang="it-IT" dirty="0" smtClean="0"/>
              <a:t>”. Ora sul foglio dovremmo avere:</a:t>
            </a:r>
            <a:endParaRPr lang="it-IT" dirty="0"/>
          </a:p>
        </p:txBody>
      </p:sp>
      <p:pic>
        <p:nvPicPr>
          <p:cNvPr id="73732" name="Picture 4" descr="fig6-lettura2"/>
          <p:cNvPicPr>
            <a:picLocks noChangeAspect="1" noChangeArrowheads="1"/>
          </p:cNvPicPr>
          <p:nvPr/>
        </p:nvPicPr>
        <p:blipFill>
          <a:blip r:embed="rId5" cstate="print"/>
          <a:srcRect t="14773" b="10226"/>
          <a:stretch>
            <a:fillRect/>
          </a:stretch>
        </p:blipFill>
        <p:spPr bwMode="auto">
          <a:xfrm>
            <a:off x="0" y="5482809"/>
            <a:ext cx="2500330" cy="1375191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500298" y="5286388"/>
            <a:ext cx="25579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/>
              <a:t>Cioè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 10 x 10</a:t>
            </a:r>
            <a:r>
              <a:rPr lang="it-IT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ossia 100.000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r>
              <a:rPr lang="el-GR" sz="2400" dirty="0" smtClean="0"/>
              <a:t> </a:t>
            </a:r>
            <a:r>
              <a:rPr lang="it-IT" sz="2400" dirty="0" smtClean="0"/>
              <a:t>o, </a:t>
            </a:r>
          </a:p>
          <a:p>
            <a:r>
              <a:rPr lang="it-IT" sz="2400" dirty="0" smtClean="0"/>
              <a:t>meglio,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100 k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endParaRPr lang="it-I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714976" y="5085184"/>
            <a:ext cx="3429024" cy="15696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it-IT" sz="1600" b="1" dirty="0" smtClean="0">
                <a:solidFill>
                  <a:srgbClr val="00B0F0"/>
                </a:solidFill>
              </a:rPr>
              <a:t>Nota</a:t>
            </a:r>
            <a:r>
              <a:rPr lang="it-IT" sz="1600" dirty="0" smtClean="0"/>
              <a:t>: a volte il simbolo “k” o “M” si usa anche come virgola decimale! </a:t>
            </a:r>
          </a:p>
          <a:p>
            <a:pPr fontAlgn="base"/>
            <a:r>
              <a:rPr lang="it-IT" sz="1600" dirty="0" smtClean="0"/>
              <a:t>Ad esempio :</a:t>
            </a:r>
            <a:br>
              <a:rPr lang="it-IT" sz="1600" dirty="0" smtClean="0"/>
            </a:br>
            <a:r>
              <a:rPr lang="it-IT" sz="1600" dirty="0" smtClean="0"/>
              <a:t>2k2 = 2,2 k</a:t>
            </a:r>
            <a:r>
              <a:rPr lang="el-GR" sz="1600" dirty="0" smtClean="0"/>
              <a:t>Ω</a:t>
            </a:r>
            <a:r>
              <a:rPr lang="it-IT" sz="1600" dirty="0" smtClean="0"/>
              <a:t> = </a:t>
            </a:r>
            <a:r>
              <a:rPr lang="it-IT" sz="1600" dirty="0" err="1" smtClean="0"/>
              <a:t>2200</a:t>
            </a:r>
            <a:r>
              <a:rPr lang="it-IT" sz="1600" dirty="0" smtClean="0"/>
              <a:t> </a:t>
            </a:r>
            <a:r>
              <a:rPr lang="el-GR" sz="1600" dirty="0" smtClean="0"/>
              <a:t>Ω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4k7 = 4700 </a:t>
            </a:r>
            <a:r>
              <a:rPr lang="el-GR" sz="1600" dirty="0" smtClean="0"/>
              <a:t>Ω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3M3 = 3.300.000 </a:t>
            </a:r>
            <a:r>
              <a:rPr lang="el-GR" sz="1600" dirty="0" smtClean="0"/>
              <a:t>Ω</a:t>
            </a:r>
            <a:endParaRPr lang="it-IT" sz="1600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codice dei colori per i resistori (3)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85720" y="1357298"/>
            <a:ext cx="47863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L’ultima banda colorata </a:t>
            </a:r>
            <a:r>
              <a:rPr lang="it-IT" sz="2000" dirty="0" smtClean="0"/>
              <a:t>indica 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precisione del valore della resistenza</a:t>
            </a:r>
            <a:r>
              <a:rPr lang="it-IT" sz="2000" dirty="0" smtClean="0"/>
              <a:t> (o “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tolleranza</a:t>
            </a:r>
            <a:r>
              <a:rPr lang="it-IT" sz="2000" dirty="0" smtClean="0"/>
              <a:t>”).</a:t>
            </a:r>
          </a:p>
          <a:p>
            <a:endParaRPr lang="it-IT" sz="2000" dirty="0" smtClean="0"/>
          </a:p>
          <a:p>
            <a:r>
              <a:rPr lang="it-IT" sz="2000" dirty="0" smtClean="0"/>
              <a:t>Tipicamente è di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colore dorato </a:t>
            </a:r>
            <a:r>
              <a:rPr lang="it-IT" sz="2000" dirty="0" smtClean="0"/>
              <a:t>che significa che il valore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può variare in più o in meno del 5%</a:t>
            </a:r>
            <a:r>
              <a:rPr lang="it-IT" sz="2000" dirty="0" smtClean="0"/>
              <a:t> rispetto a quello nominale. </a:t>
            </a:r>
          </a:p>
          <a:p>
            <a:endParaRPr lang="it-IT" sz="2000" dirty="0" smtClean="0"/>
          </a:p>
          <a:p>
            <a:r>
              <a:rPr lang="it-IT" sz="2000" dirty="0" smtClean="0"/>
              <a:t>Se la banda è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d’argento</a:t>
            </a:r>
            <a:r>
              <a:rPr lang="it-IT" sz="2000" dirty="0" smtClean="0"/>
              <a:t> la tolleranza è del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10%</a:t>
            </a:r>
            <a:r>
              <a:rPr lang="it-IT" sz="2000" dirty="0" smtClean="0"/>
              <a:t>. </a:t>
            </a:r>
          </a:p>
          <a:p>
            <a:endParaRPr lang="it-IT" sz="2000" dirty="0" smtClean="0"/>
          </a:p>
          <a:p>
            <a:r>
              <a:rPr lang="it-IT" sz="2000" dirty="0" smtClean="0"/>
              <a:t>Esistono anche resistenze con valori più precisi: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2% o 1%, </a:t>
            </a:r>
            <a:r>
              <a:rPr lang="it-IT" sz="2000" dirty="0" smtClean="0"/>
              <a:t>ma sono leggermente più complicate da leggere.</a:t>
            </a:r>
            <a:endParaRPr lang="it-IT" sz="2000" dirty="0"/>
          </a:p>
        </p:txBody>
      </p:sp>
      <p:pic>
        <p:nvPicPr>
          <p:cNvPr id="74754" name="Picture 2" descr="fig4-man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5616" y="2643182"/>
            <a:ext cx="4018384" cy="1714512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143636" y="4214818"/>
            <a:ext cx="1231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Tolleranza</a:t>
            </a:r>
            <a:endParaRPr lang="it-IT" sz="2000" dirty="0"/>
          </a:p>
        </p:txBody>
      </p:sp>
      <p:cxnSp>
        <p:nvCxnSpPr>
          <p:cNvPr id="11" name="Connettore 2 10"/>
          <p:cNvCxnSpPr/>
          <p:nvPr/>
        </p:nvCxnSpPr>
        <p:spPr>
          <a:xfrm rot="5400000" flipH="1" flipV="1">
            <a:off x="6430112" y="3714683"/>
            <a:ext cx="713586" cy="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57158" y="585789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Esempio</a:t>
            </a:r>
            <a:r>
              <a:rPr lang="it-IT" dirty="0" smtClean="0"/>
              <a:t>: un resistore da 1000 </a:t>
            </a:r>
            <a:r>
              <a:rPr lang="el-GR" dirty="0" smtClean="0"/>
              <a:t>Ω</a:t>
            </a:r>
            <a:r>
              <a:rPr lang="it-IT" dirty="0" smtClean="0"/>
              <a:t> con tolleranza del 5%, ha un’incertezza del valore di resistenza pari al 5% di 1000 </a:t>
            </a:r>
            <a:r>
              <a:rPr lang="el-GR" dirty="0" smtClean="0"/>
              <a:t>Ω</a:t>
            </a:r>
            <a:r>
              <a:rPr lang="it-IT" dirty="0" smtClean="0"/>
              <a:t>, ovvero 50 </a:t>
            </a:r>
            <a:r>
              <a:rPr lang="el-GR" dirty="0" smtClean="0"/>
              <a:t>Ω</a:t>
            </a:r>
            <a:r>
              <a:rPr lang="it-IT" dirty="0" smtClean="0"/>
              <a:t>, quindi il valore vero è tra 950 </a:t>
            </a:r>
            <a:r>
              <a:rPr lang="el-GR" dirty="0" smtClean="0"/>
              <a:t>Ω</a:t>
            </a:r>
            <a:r>
              <a:rPr lang="it-IT" dirty="0" smtClean="0"/>
              <a:t> e 1050 </a:t>
            </a:r>
            <a:r>
              <a:rPr lang="el-GR" dirty="0" smtClean="0"/>
              <a:t>Ω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codice dei colori per i resistori (4)</a:t>
            </a:r>
            <a:endParaRPr lang="it-IT" dirty="0"/>
          </a:p>
        </p:txBody>
      </p:sp>
      <p:pic>
        <p:nvPicPr>
          <p:cNvPr id="75784" name="Picture 8" descr="http://www.maffucci.it/wp-content/uploads/2011/09/codice-col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20539"/>
            <a:ext cx="4714873" cy="5837461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3857588" y="6611779"/>
            <a:ext cx="5286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/>
              <a:t>http://www.maffucci.it/2011/09/29/</a:t>
            </a:r>
            <a:r>
              <a:rPr lang="it-IT" sz="1000" dirty="0" err="1" smtClean="0"/>
              <a:t>usare-il-multimetro-per-misurare-la-resistenza-elettrica</a:t>
            </a:r>
            <a:r>
              <a:rPr lang="it-IT" sz="1000" dirty="0" smtClean="0"/>
              <a:t>/</a:t>
            </a:r>
            <a:endParaRPr lang="it-IT" sz="1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572132" y="3214686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Codici dei colori a 4 (visto in precedenza) e a 5 anelli (o bande)</a:t>
            </a:r>
            <a:endParaRPr lang="it-IT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codice dei colori per i resistori (5)</a:t>
            </a:r>
            <a:endParaRPr lang="it-IT" dirty="0"/>
          </a:p>
        </p:txBody>
      </p:sp>
      <p:pic>
        <p:nvPicPr>
          <p:cNvPr id="7" name="Picture 2" descr="http://www.audiovalvole.it/enciclopedia/componenti/resisten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7" y="1071547"/>
            <a:ext cx="2447356" cy="5000659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4357686" y="1357298"/>
            <a:ext cx="189026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700" dirty="0" smtClean="0">
                <a:solidFill>
                  <a:srgbClr val="0070C0"/>
                </a:solidFill>
              </a:rPr>
              <a:t>?</a:t>
            </a:r>
            <a:endParaRPr lang="it-IT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codice dei colori per i resistori (6)</a:t>
            </a:r>
            <a:endParaRPr lang="it-IT" dirty="0"/>
          </a:p>
        </p:txBody>
      </p:sp>
      <p:pic>
        <p:nvPicPr>
          <p:cNvPr id="76802" name="Picture 2" descr="http://www.audiovalvole.it/enciclopedia/componenti/resisten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7" y="1071547"/>
            <a:ext cx="2447356" cy="5357849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571720" y="857232"/>
            <a:ext cx="65722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Marrone/rosso/marrone/oro: quattro bande di colore</a:t>
            </a:r>
            <a:br>
              <a:rPr lang="it-IT" sz="1600" dirty="0" smtClean="0"/>
            </a:br>
            <a:r>
              <a:rPr lang="it-IT" sz="1600" dirty="0" smtClean="0"/>
              <a:t>Marrone=1, Rosso=2, </a:t>
            </a:r>
            <a:r>
              <a:rPr lang="it-IT" sz="1600" dirty="0" err="1" smtClean="0"/>
              <a:t>Marrone=</a:t>
            </a:r>
            <a:r>
              <a:rPr lang="it-IT" sz="1600" dirty="0" smtClean="0"/>
              <a:t> moltiplica x 10</a:t>
            </a:r>
            <a:r>
              <a:rPr lang="it-IT" sz="1600" baseline="30000" dirty="0" smtClean="0"/>
              <a:t>1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Quindi 120 ohm con la tolleranza del 5% (ultima banda color oro)</a:t>
            </a:r>
            <a:br>
              <a:rPr lang="it-IT" sz="1600" dirty="0" smtClean="0"/>
            </a:br>
            <a:r>
              <a:rPr lang="it-IT" sz="1600" dirty="0" smtClean="0"/>
              <a:t>Il valore del resistore è compreso fra 120-((120/100)*5)=114 e 120+((120/100)*5)=126</a:t>
            </a:r>
          </a:p>
          <a:p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Marrone/rosso/giallo/oro: quattro bande di colore</a:t>
            </a:r>
            <a:br>
              <a:rPr lang="it-IT" sz="1600" dirty="0" smtClean="0"/>
            </a:br>
            <a:r>
              <a:rPr lang="it-IT" sz="1600" dirty="0" smtClean="0"/>
              <a:t>Marrone=1, Rosso=2, </a:t>
            </a:r>
            <a:r>
              <a:rPr lang="it-IT" sz="1600" dirty="0" err="1" smtClean="0"/>
              <a:t>Giallo=</a:t>
            </a:r>
            <a:r>
              <a:rPr lang="it-IT" sz="1600" dirty="0" smtClean="0"/>
              <a:t> moltiplica x 10</a:t>
            </a:r>
            <a:r>
              <a:rPr lang="it-IT" sz="1600" baseline="30000" dirty="0" smtClean="0"/>
              <a:t>4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Quindi 120000 ohm con la tolleranza del 5% (ultima banda color oro)</a:t>
            </a:r>
            <a:br>
              <a:rPr lang="it-IT" sz="1600" dirty="0" smtClean="0"/>
            </a:br>
            <a:r>
              <a:rPr lang="it-IT" sz="1600" dirty="0" smtClean="0"/>
              <a:t>Il valore del resistore è compreso fra 120000-((120000/100)*5)=114000 e 120000+((120000/100)*5)=126000</a:t>
            </a:r>
            <a:br>
              <a:rPr lang="it-IT" sz="1600" dirty="0" smtClean="0"/>
            </a:br>
            <a:endParaRPr lang="it-IT" sz="1600" dirty="0" smtClean="0"/>
          </a:p>
          <a:p>
            <a:r>
              <a:rPr lang="it-IT" sz="1600" dirty="0" smtClean="0"/>
              <a:t>Marrone/nero/rosso/oro: quattro bande di colore</a:t>
            </a:r>
            <a:br>
              <a:rPr lang="it-IT" sz="1600" dirty="0" smtClean="0"/>
            </a:br>
            <a:r>
              <a:rPr lang="it-IT" sz="1600" dirty="0" smtClean="0"/>
              <a:t>Marrone=1, Nero=0, Rosso = moltiplica x 10</a:t>
            </a:r>
            <a:r>
              <a:rPr lang="it-IT" sz="1600" baseline="30000" dirty="0" smtClean="0"/>
              <a:t>2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Quindi 10000 ohm con la tolleranza del 5% (ultima banda color oro)</a:t>
            </a:r>
            <a:br>
              <a:rPr lang="it-IT" sz="1600" dirty="0" smtClean="0"/>
            </a:br>
            <a:r>
              <a:rPr lang="it-IT" sz="1600" dirty="0" smtClean="0"/>
              <a:t>Il valore del resistore è compreso fra 10000-((10000/100)*5)=9900 e 10000+((10000/100)*5)=10100</a:t>
            </a:r>
            <a:br>
              <a:rPr lang="it-IT" sz="1600" dirty="0" smtClean="0"/>
            </a:br>
            <a:endParaRPr lang="it-IT" sz="1600" dirty="0" smtClean="0"/>
          </a:p>
          <a:p>
            <a:r>
              <a:rPr lang="it-IT" sz="1600" dirty="0" smtClean="0"/>
              <a:t>Marrone/nero/marrone/oro: quattro bande di colore</a:t>
            </a:r>
            <a:br>
              <a:rPr lang="it-IT" sz="1600" dirty="0" smtClean="0"/>
            </a:br>
            <a:r>
              <a:rPr lang="it-IT" sz="1600" dirty="0" smtClean="0"/>
              <a:t>Marrone=1, Nero=0, </a:t>
            </a:r>
            <a:r>
              <a:rPr lang="it-IT" sz="1600" dirty="0" err="1" smtClean="0"/>
              <a:t>Marrone=</a:t>
            </a:r>
            <a:r>
              <a:rPr lang="it-IT" sz="1600" dirty="0" smtClean="0"/>
              <a:t> moltiplica x 10</a:t>
            </a:r>
            <a:r>
              <a:rPr lang="it-IT" sz="1600" baseline="30000" dirty="0" smtClean="0"/>
              <a:t>1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Quindi 100 ohm con la tolleranza del 5% (ultima banda color oro)</a:t>
            </a:r>
            <a:br>
              <a:rPr lang="it-IT" sz="1600" dirty="0" smtClean="0"/>
            </a:br>
            <a:r>
              <a:rPr lang="it-IT" sz="1600" dirty="0" smtClean="0"/>
              <a:t>Il valore del resistore è compreso fra 100-((100/</a:t>
            </a:r>
            <a:r>
              <a:rPr lang="it-IT" sz="1600" dirty="0" err="1" smtClean="0"/>
              <a:t>100</a:t>
            </a:r>
            <a:r>
              <a:rPr lang="it-IT" sz="1600" dirty="0" smtClean="0"/>
              <a:t>)*5)=95 e 100+((100/</a:t>
            </a:r>
            <a:r>
              <a:rPr lang="it-IT" sz="1600" dirty="0" err="1" smtClean="0"/>
              <a:t>100</a:t>
            </a:r>
            <a:r>
              <a:rPr lang="it-IT" sz="1600" dirty="0" smtClean="0"/>
              <a:t>)*5)=105</a:t>
            </a:r>
            <a:endParaRPr lang="it-IT" sz="16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1401909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resistori</a:t>
            </a:r>
            <a:r>
              <a:rPr lang="it-IT" sz="2000" dirty="0" smtClean="0"/>
              <a:t> oppongono resistenza al passaggio della corrente 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generano quindi calore</a:t>
            </a:r>
            <a:r>
              <a:rPr lang="it-IT" sz="2000" dirty="0" smtClean="0"/>
              <a:t>. Se la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corrente che vi passa è rilevante</a:t>
            </a:r>
            <a:r>
              <a:rPr lang="it-IT" sz="2000" dirty="0" smtClean="0"/>
              <a:t>, la resistenza potrebbe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scaldarsi</a:t>
            </a:r>
            <a:r>
              <a:rPr lang="it-IT" sz="2000" dirty="0" smtClean="0"/>
              <a:t> molto. </a:t>
            </a:r>
          </a:p>
          <a:p>
            <a:endParaRPr lang="it-IT" sz="2000" dirty="0" smtClean="0"/>
          </a:p>
          <a:p>
            <a:r>
              <a:rPr lang="it-IT" sz="2000" dirty="0" smtClean="0"/>
              <a:t>Si può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calcolare la quantità di potenza dissipata</a:t>
            </a:r>
            <a:r>
              <a:rPr lang="it-IT" sz="2000" dirty="0" smtClean="0"/>
              <a:t>, che deve sempre essere minore della massima potenza sopportabile dal componente. </a:t>
            </a:r>
          </a:p>
          <a:p>
            <a:endParaRPr lang="it-IT" sz="2000" dirty="0" smtClean="0"/>
          </a:p>
          <a:p>
            <a:r>
              <a:rPr lang="it-IT" sz="2000" dirty="0" smtClean="0"/>
              <a:t>I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resistori più comuni sono quelli da 1/4 di watt</a:t>
            </a:r>
            <a:r>
              <a:rPr lang="it-IT" sz="2000" dirty="0" smtClean="0"/>
              <a:t>. E’ possibile trovarne anche da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1/8</a:t>
            </a:r>
            <a:r>
              <a:rPr lang="it-IT" sz="2000" dirty="0" smtClean="0"/>
              <a:t> (sono molto piccole) oppure un po’ più grandi per potenze da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1/2</a:t>
            </a:r>
            <a:r>
              <a:rPr lang="it-IT" sz="2000" dirty="0" smtClean="0"/>
              <a:t>,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it-IT" sz="2000" dirty="0" smtClean="0"/>
              <a:t> o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2 W</a:t>
            </a:r>
            <a:r>
              <a:rPr lang="it-IT" sz="2000" dirty="0" smtClean="0"/>
              <a:t> e più</a:t>
            </a:r>
            <a:endParaRPr lang="it-IT" sz="2000" dirty="0"/>
          </a:p>
        </p:txBody>
      </p:sp>
      <p:pic>
        <p:nvPicPr>
          <p:cNvPr id="77826" name="Picture 2" descr="fig8-res-p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14884"/>
            <a:ext cx="2643206" cy="1612357"/>
          </a:xfrm>
          <a:prstGeom prst="rect">
            <a:avLst/>
          </a:prstGeom>
          <a:noFill/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Resistori (2)</a:t>
            </a:r>
            <a:endParaRPr lang="it-IT" dirty="0"/>
          </a:p>
        </p:txBody>
      </p:sp>
      <p:pic>
        <p:nvPicPr>
          <p:cNvPr id="77828" name="Picture 4" descr="fig9-res c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643446"/>
            <a:ext cx="2857500" cy="1504951"/>
          </a:xfrm>
          <a:prstGeom prst="rect">
            <a:avLst/>
          </a:prstGeom>
          <a:noFill/>
        </p:spPr>
      </p:pic>
      <p:pic>
        <p:nvPicPr>
          <p:cNvPr id="77830" name="Picture 6" descr="fig10-strana"/>
          <p:cNvPicPr>
            <a:picLocks noChangeAspect="1" noChangeArrowheads="1"/>
          </p:cNvPicPr>
          <p:nvPr/>
        </p:nvPicPr>
        <p:blipFill>
          <a:blip r:embed="rId4" cstate="print"/>
          <a:srcRect t="14158" b="9035"/>
          <a:stretch>
            <a:fillRect/>
          </a:stretch>
        </p:blipFill>
        <p:spPr bwMode="auto">
          <a:xfrm>
            <a:off x="6143656" y="5429264"/>
            <a:ext cx="2857500" cy="121444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786578" y="4857760"/>
            <a:ext cx="2267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Resistori di potenza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8" descr="http://www.chirio.com/IMAGES/legge_di_ohm_00.gif"/>
          <p:cNvPicPr>
            <a:picLocks noChangeAspect="1" noChangeArrowheads="1"/>
          </p:cNvPicPr>
          <p:nvPr/>
        </p:nvPicPr>
        <p:blipFill>
          <a:blip r:embed="rId2" cstate="print"/>
          <a:srcRect l="8348"/>
          <a:stretch>
            <a:fillRect/>
          </a:stretch>
        </p:blipFill>
        <p:spPr bwMode="auto">
          <a:xfrm>
            <a:off x="0" y="1214422"/>
            <a:ext cx="4705379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https://image.jimcdn.com/app/cms/image/transf/none/path/sa73460eaa2048d93/image/i4894a323e3c290f4/version/1361862043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4090631" cy="3071834"/>
          </a:xfrm>
          <a:prstGeom prst="rect">
            <a:avLst/>
          </a:prstGeom>
          <a:noFill/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(Prima) legge di Ohm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214282" y="4272677"/>
            <a:ext cx="850112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Esercizio: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Un resistore (o un carico) ha una resistenza R = 56 </a:t>
            </a:r>
            <a:r>
              <a:rPr lang="el-GR" dirty="0" smtClean="0"/>
              <a:t>Ω</a:t>
            </a:r>
            <a:r>
              <a:rPr lang="it-IT" b="1" dirty="0" smtClean="0"/>
              <a:t>.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Determinare la corrente che circola in esso, sapendo che ai suoi capi è applicata una tensione di 200 V: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 = 56 Ω    V = 200 V    I = 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Soluzione: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Circuito formato da un generatore di tensione da 200 volt e un carico resistivo da 56 ohm, quindi basta applicare la legge di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Ohm…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it-IT" sz="2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4929190" y="1643050"/>
            <a:ext cx="1643074" cy="107157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ttangolo 7"/>
          <p:cNvSpPr>
            <a:spLocks noChangeArrowheads="1"/>
          </p:cNvSpPr>
          <p:nvPr/>
        </p:nvSpPr>
        <p:spPr bwMode="auto">
          <a:xfrm>
            <a:off x="107950" y="1341438"/>
            <a:ext cx="90360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Esiste una </a:t>
            </a:r>
            <a:r>
              <a:rPr lang="it-IT">
                <a:solidFill>
                  <a:srgbClr val="FF0000"/>
                </a:solidFill>
              </a:rPr>
              <a:t>differenza fra la tensione erogata da una batteria (o pila o accumulatore) e quella delle prese elettriche.</a:t>
            </a:r>
          </a:p>
          <a:p>
            <a:endParaRPr lang="it-IT"/>
          </a:p>
          <a:p>
            <a:r>
              <a:rPr lang="it-IT"/>
              <a:t>A parte il diverso valore (220 V della presa di casa, 12 volt della batteria dell'auto, 1.5 V per le pile a stilo…), </a:t>
            </a:r>
            <a:r>
              <a:rPr lang="it-IT" b="1">
                <a:solidFill>
                  <a:srgbClr val="FF0000"/>
                </a:solidFill>
              </a:rPr>
              <a:t>la pila fornisce tensione continua</a:t>
            </a:r>
            <a:r>
              <a:rPr lang="it-IT"/>
              <a:t>, mentre </a:t>
            </a:r>
            <a:r>
              <a:rPr lang="it-IT" b="1">
                <a:solidFill>
                  <a:srgbClr val="FF0000"/>
                </a:solidFill>
              </a:rPr>
              <a:t>la presa elettrica fornisce tensione alternata</a:t>
            </a:r>
            <a:r>
              <a:rPr lang="it-IT"/>
              <a:t>.</a:t>
            </a:r>
          </a:p>
          <a:p>
            <a:endParaRPr lang="it-IT"/>
          </a:p>
          <a:p>
            <a:r>
              <a:rPr lang="it-IT"/>
              <a:t>Entrambe sono </a:t>
            </a:r>
            <a:r>
              <a:rPr lang="it-IT">
                <a:solidFill>
                  <a:srgbClr val="FF0000"/>
                </a:solidFill>
              </a:rPr>
              <a:t>disponibili tra i due “poli”, ma nel primo caso i poli sono fissi, nel secondo si scambiano di segno </a:t>
            </a:r>
            <a:r>
              <a:rPr lang="it-IT"/>
              <a:t>(positivo + / negativo -) 50 volte al secondo.</a:t>
            </a:r>
          </a:p>
          <a:p>
            <a:endParaRPr lang="it-IT"/>
          </a:p>
          <a:p>
            <a:r>
              <a:rPr lang="it-IT"/>
              <a:t>La </a:t>
            </a:r>
            <a:r>
              <a:rPr lang="it-IT">
                <a:solidFill>
                  <a:srgbClr val="FF0000"/>
                </a:solidFill>
              </a:rPr>
              <a:t>corrente esce dal polo positivo, attraversa l'utilizzatore (per es. una lampadina) e rientra dal polo negativo.</a:t>
            </a:r>
            <a:r>
              <a:rPr lang="it-IT"/>
              <a:t> Finché la </a:t>
            </a:r>
            <a:r>
              <a:rPr lang="it-IT" b="1">
                <a:solidFill>
                  <a:srgbClr val="FF0000"/>
                </a:solidFill>
              </a:rPr>
              <a:t>pila</a:t>
            </a:r>
            <a:r>
              <a:rPr lang="it-IT"/>
              <a:t> è carica ed eroga corrente, questa fluisce sempre nella stessa direzione e con un valore (almeno inizialmente, e fissato il “</a:t>
            </a:r>
            <a:r>
              <a:rPr lang="it-IT">
                <a:solidFill>
                  <a:srgbClr val="FF0000"/>
                </a:solidFill>
              </a:rPr>
              <a:t>carico</a:t>
            </a:r>
            <a:r>
              <a:rPr lang="it-IT"/>
              <a:t>”) costante: una corrente con tali caratteristiche viene definita "</a:t>
            </a:r>
            <a:r>
              <a:rPr lang="it-IT" b="1">
                <a:solidFill>
                  <a:srgbClr val="FF0000"/>
                </a:solidFill>
              </a:rPr>
              <a:t>corrente continua</a:t>
            </a:r>
            <a:r>
              <a:rPr lang="it-IT"/>
              <a:t>". </a:t>
            </a:r>
          </a:p>
        </p:txBody>
      </p:sp>
      <p:sp>
        <p:nvSpPr>
          <p:cNvPr id="17413" name="Rettangolo 8"/>
          <p:cNvSpPr>
            <a:spLocks noChangeArrowheads="1"/>
          </p:cNvSpPr>
          <p:nvPr/>
        </p:nvSpPr>
        <p:spPr bwMode="auto">
          <a:xfrm>
            <a:off x="107950" y="5373688"/>
            <a:ext cx="88915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Diversa è la corrente che preleviamo dalle </a:t>
            </a:r>
            <a:r>
              <a:rPr lang="it-IT" b="1">
                <a:solidFill>
                  <a:srgbClr val="FF0000"/>
                </a:solidFill>
              </a:rPr>
              <a:t>prese (corrente “di rete”). </a:t>
            </a:r>
            <a:r>
              <a:rPr lang="it-IT"/>
              <a:t>Per un breve tempo la corrente esce da un foro della presa e rientra nell'altro (consideriamo i due fori esterni), poi i ruoli si invertono, e così via. Oltre a cambiare direzione, la corrente fluisce con un valore che varia da zero ad un massimo e poi di nuovo a zero. Una corrente con tali caratteristiche viene definita "</a:t>
            </a:r>
            <a:r>
              <a:rPr lang="it-IT" b="1">
                <a:solidFill>
                  <a:srgbClr val="FF0000"/>
                </a:solidFill>
              </a:rPr>
              <a:t>corrente alternata</a:t>
            </a:r>
            <a:r>
              <a:rPr lang="it-IT"/>
              <a:t>“.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it-IT" sz="4000" dirty="0" smtClean="0"/>
              <a:t>Corrente continua e corrente alternata (1)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www.chirio.com/IMAGES/legge_di_ohm_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51339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://digilander.libero.it/nick47/icit02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196975"/>
            <a:ext cx="2332037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http://digilander.libero.it/nick47/icit02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432300"/>
            <a:ext cx="299243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http://digilander.libero.it/nick47/icit03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157788"/>
            <a:ext cx="1285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ttangolo 7"/>
          <p:cNvSpPr>
            <a:spLocks noChangeArrowheads="1"/>
          </p:cNvSpPr>
          <p:nvPr/>
        </p:nvSpPr>
        <p:spPr bwMode="auto">
          <a:xfrm>
            <a:off x="323850" y="5445125"/>
            <a:ext cx="4067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/>
              <a:t>Come funzionerebbe una lampada se la corrente alternata di rete avesse una frequenza troppo bassa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341313" y="1774825"/>
            <a:ext cx="5622925" cy="3236913"/>
          </a:xfrm>
          <a:custGeom>
            <a:avLst/>
            <a:gdLst>
              <a:gd name="connsiteX0" fmla="*/ 5622878 w 5622878"/>
              <a:gd name="connsiteY0" fmla="*/ 0 h 3236794"/>
              <a:gd name="connsiteX1" fmla="*/ 4449170 w 5622878"/>
              <a:gd name="connsiteY1" fmla="*/ 2743200 h 3236794"/>
              <a:gd name="connsiteX2" fmla="*/ 0 w 5622878"/>
              <a:gd name="connsiteY2" fmla="*/ 2961564 h 3236794"/>
              <a:gd name="connsiteX3" fmla="*/ 0 w 5622878"/>
              <a:gd name="connsiteY3" fmla="*/ 2961564 h 3236794"/>
              <a:gd name="connsiteX4" fmla="*/ 0 w 5622878"/>
              <a:gd name="connsiteY4" fmla="*/ 2975212 h 323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2878" h="3236794">
                <a:moveTo>
                  <a:pt x="5622878" y="0"/>
                </a:moveTo>
                <a:cubicBezTo>
                  <a:pt x="5504597" y="1124803"/>
                  <a:pt x="5386316" y="2249606"/>
                  <a:pt x="4449170" y="2743200"/>
                </a:cubicBezTo>
                <a:cubicBezTo>
                  <a:pt x="3512024" y="3236794"/>
                  <a:pt x="0" y="2961564"/>
                  <a:pt x="0" y="2961564"/>
                </a:cubicBezTo>
                <a:lnTo>
                  <a:pt x="0" y="2961564"/>
                </a:lnTo>
                <a:lnTo>
                  <a:pt x="0" y="2975212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it-IT" sz="4000" dirty="0" smtClean="0"/>
              <a:t>Corrente continua e corrente alternata (2)</a:t>
            </a:r>
            <a:endParaRPr lang="it-IT" sz="4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85720" y="1571612"/>
            <a:ext cx="2109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Corrente continua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500826" y="3814708"/>
            <a:ext cx="21463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Corrente alternata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tangolo 6"/>
          <p:cNvSpPr>
            <a:spLocks noChangeArrowheads="1"/>
          </p:cNvSpPr>
          <p:nvPr/>
        </p:nvSpPr>
        <p:spPr bwMode="auto">
          <a:xfrm>
            <a:off x="1547813" y="44450"/>
            <a:ext cx="6192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7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785813"/>
            <a:ext cx="7481887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Sensori e attuatori</a:t>
            </a: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6434" name="Picture 2" descr="https://kotaielectronics.com/wp-content/uploads/2021/12/Object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268760"/>
            <a:ext cx="4824536" cy="2713802"/>
          </a:xfrm>
          <a:prstGeom prst="rect">
            <a:avLst/>
          </a:prstGeom>
          <a:noFill/>
        </p:spPr>
      </p:pic>
      <p:pic>
        <p:nvPicPr>
          <p:cNvPr id="146436" name="Picture 4" descr="Welcome to the understanding of Smart Sensors and Actuators | by MUKAMANA  Florentine | 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3816424" cy="2415846"/>
          </a:xfrm>
          <a:prstGeom prst="rect">
            <a:avLst/>
          </a:prstGeom>
          <a:noFill/>
        </p:spPr>
      </p:pic>
      <p:pic>
        <p:nvPicPr>
          <p:cNvPr id="146442" name="Picture 10" descr="Temperature Sensor LM35 TO-92 Philippines | Circuitrocks – circuitroc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93096"/>
            <a:ext cx="1008112" cy="1008112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3851920" y="5085184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Arial" pitchFamily="34" charset="0"/>
                <a:cs typeface="Arial" pitchFamily="34" charset="0"/>
              </a:rPr>
              <a:t>Temperature</a:t>
            </a:r>
            <a:endParaRPr lang="it-IT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444" name="Picture 12" descr="Infrared (IR) Sensor Module with Arduino – A blog about DIY solar and  arduino projec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635847"/>
            <a:ext cx="1440160" cy="66265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3923928" y="6237312"/>
            <a:ext cx="1300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 smtClean="0">
                <a:latin typeface="Arial" pitchFamily="34" charset="0"/>
                <a:cs typeface="Arial" pitchFamily="34" charset="0"/>
              </a:rPr>
              <a:t>Infrared</a:t>
            </a:r>
            <a:r>
              <a:rPr lang="it-IT" sz="1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000" b="1" dirty="0" err="1" smtClean="0">
                <a:latin typeface="Arial" pitchFamily="34" charset="0"/>
                <a:cs typeface="Arial" pitchFamily="34" charset="0"/>
              </a:rPr>
              <a:t>obstacle</a:t>
            </a:r>
            <a:r>
              <a:rPr lang="it-IT" sz="1000" b="1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450" name="Picture 18" descr="Brushed DC Motor - 3V to 6V | Standard Hobbyist DC Mot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628800"/>
            <a:ext cx="944358" cy="1008112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7956376" y="1844824"/>
            <a:ext cx="1059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 smtClean="0">
                <a:latin typeface="Arial" pitchFamily="34" charset="0"/>
                <a:cs typeface="Arial" pitchFamily="34" charset="0"/>
              </a:rPr>
              <a:t>Stepper</a:t>
            </a:r>
            <a:r>
              <a:rPr lang="it-IT" sz="1000" b="1" dirty="0" smtClean="0">
                <a:latin typeface="Arial" pitchFamily="34" charset="0"/>
                <a:cs typeface="Arial" pitchFamily="34" charset="0"/>
              </a:rPr>
              <a:t> motor</a:t>
            </a:r>
            <a:endParaRPr lang="it-IT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451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2132856"/>
            <a:ext cx="1220675" cy="199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sellaDiTesto 16"/>
          <p:cNvSpPr txBox="1"/>
          <p:nvPr/>
        </p:nvSpPr>
        <p:spPr>
          <a:xfrm>
            <a:off x="6804248" y="1700808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Arial" pitchFamily="34" charset="0"/>
                <a:cs typeface="Arial" pitchFamily="34" charset="0"/>
              </a:rPr>
              <a:t>DC motor</a:t>
            </a:r>
            <a:endParaRPr lang="it-IT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455" name="Picture 23" descr="ELETTROPOMPA POMPA CENTRIFUGA AUTOADESCANTE LOWARA BGM 5/A HP 0,75 KW 0,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492896"/>
            <a:ext cx="1584176" cy="1584176"/>
          </a:xfrm>
          <a:prstGeom prst="rect">
            <a:avLst/>
          </a:prstGeom>
          <a:noFill/>
        </p:spPr>
      </p:pic>
      <p:sp>
        <p:nvSpPr>
          <p:cNvPr id="20" name="CasellaDiTesto 19"/>
          <p:cNvSpPr txBox="1"/>
          <p:nvPr/>
        </p:nvSpPr>
        <p:spPr>
          <a:xfrm>
            <a:off x="5940152" y="3717032"/>
            <a:ext cx="1029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 smtClean="0">
                <a:latin typeface="Arial" pitchFamily="34" charset="0"/>
                <a:cs typeface="Arial" pitchFamily="34" charset="0"/>
              </a:rPr>
              <a:t>Electric</a:t>
            </a:r>
            <a:r>
              <a:rPr lang="it-IT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b="1" dirty="0" err="1" smtClean="0">
                <a:latin typeface="Arial" pitchFamily="34" charset="0"/>
                <a:cs typeface="Arial" pitchFamily="34" charset="0"/>
              </a:rPr>
              <a:t>pump</a:t>
            </a:r>
            <a:endParaRPr lang="it-IT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457" name="Picture 25" descr="Visualizza immagine di origine"/>
          <p:cNvPicPr>
            <a:picLocks noChangeAspect="1" noChangeArrowheads="1"/>
          </p:cNvPicPr>
          <p:nvPr/>
        </p:nvPicPr>
        <p:blipFill>
          <a:blip r:embed="rId9" cstate="print"/>
          <a:srcRect l="27114" r="21849"/>
          <a:stretch>
            <a:fillRect/>
          </a:stretch>
        </p:blipFill>
        <p:spPr bwMode="auto">
          <a:xfrm>
            <a:off x="6300192" y="4437112"/>
            <a:ext cx="2304256" cy="2257426"/>
          </a:xfrm>
          <a:prstGeom prst="rect">
            <a:avLst/>
          </a:prstGeom>
          <a:noFill/>
        </p:spPr>
      </p:pic>
      <p:sp>
        <p:nvSpPr>
          <p:cNvPr id="22" name="Titolo 1"/>
          <p:cNvSpPr txBox="1">
            <a:spLocks/>
          </p:cNvSpPr>
          <p:nvPr/>
        </p:nvSpPr>
        <p:spPr>
          <a:xfrm>
            <a:off x="609600" y="-27384"/>
            <a:ext cx="8229600" cy="91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Iniziare con Arduino (2b)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7.1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857500"/>
            <a:ext cx="90297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778500"/>
            <a:ext cx="3314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7.2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65389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 b="32893"/>
          <a:stretch>
            <a:fillRect/>
          </a:stretch>
        </p:blipFill>
        <p:spPr bwMode="auto">
          <a:xfrm>
            <a:off x="0" y="2857500"/>
            <a:ext cx="74580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322763"/>
            <a:ext cx="35814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 cstate="print"/>
          <a:srcRect l="27777" t="67107" r="30077"/>
          <a:stretch>
            <a:fillRect/>
          </a:stretch>
        </p:blipFill>
        <p:spPr bwMode="auto">
          <a:xfrm>
            <a:off x="1714500" y="6072188"/>
            <a:ext cx="31432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CasellaDiTesto 6"/>
          <p:cNvSpPr txBox="1">
            <a:spLocks noChangeArrowheads="1"/>
          </p:cNvSpPr>
          <p:nvPr/>
        </p:nvSpPr>
        <p:spPr bwMode="auto">
          <a:xfrm>
            <a:off x="1000125" y="4643438"/>
            <a:ext cx="3725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= R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* I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* I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* I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r>
              <a:rPr lang="it-IT" sz="2000" b="1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it-IT" sz="2000" b="1">
                <a:latin typeface="Times New Roman" pitchFamily="18" charset="0"/>
                <a:cs typeface="Times New Roman" pitchFamily="18" charset="0"/>
              </a:rPr>
              <a:t>      = (R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) * I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cxnSp>
        <p:nvCxnSpPr>
          <p:cNvPr id="24" name="Connettore 1 23"/>
          <p:cNvCxnSpPr/>
          <p:nvPr/>
        </p:nvCxnSpPr>
        <p:spPr>
          <a:xfrm rot="5400000">
            <a:off x="2358232" y="3785394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28"/>
          <p:cNvGrpSpPr>
            <a:grpSpLocks/>
          </p:cNvGrpSpPr>
          <p:nvPr/>
        </p:nvGrpSpPr>
        <p:grpSpPr bwMode="auto">
          <a:xfrm>
            <a:off x="141288" y="2857500"/>
            <a:ext cx="6788150" cy="1216025"/>
            <a:chOff x="141432" y="2857496"/>
            <a:chExt cx="6788022" cy="1215372"/>
          </a:xfrm>
        </p:grpSpPr>
        <p:cxnSp>
          <p:nvCxnSpPr>
            <p:cNvPr id="13" name="Connettore 1 12"/>
            <p:cNvCxnSpPr/>
            <p:nvPr/>
          </p:nvCxnSpPr>
          <p:spPr>
            <a:xfrm>
              <a:off x="143019" y="2857496"/>
              <a:ext cx="6786435" cy="15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 rot="5400000">
              <a:off x="6607364" y="3179586"/>
              <a:ext cx="642592" cy="15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2643285" y="3500089"/>
              <a:ext cx="4286169" cy="158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rot="5400000">
              <a:off x="-463873" y="3462801"/>
              <a:ext cx="1213786" cy="317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>
              <a:off x="143019" y="4071282"/>
              <a:ext cx="2500266" cy="158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ttangolo 29"/>
          <p:cNvSpPr/>
          <p:nvPr/>
        </p:nvSpPr>
        <p:spPr>
          <a:xfrm>
            <a:off x="5500688" y="3571875"/>
            <a:ext cx="1857375" cy="500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7.3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9038"/>
            <a:ext cx="91440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7.4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85813"/>
            <a:ext cx="888682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7.5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750093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 b="29466"/>
          <a:stretch>
            <a:fillRect/>
          </a:stretch>
        </p:blipFill>
        <p:spPr bwMode="auto">
          <a:xfrm>
            <a:off x="214313" y="3214688"/>
            <a:ext cx="5572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910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 cstate="print"/>
          <a:srcRect t="70534"/>
          <a:stretch>
            <a:fillRect/>
          </a:stretch>
        </p:blipFill>
        <p:spPr bwMode="auto">
          <a:xfrm>
            <a:off x="428625" y="6111875"/>
            <a:ext cx="55721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CasellaDiTesto 6"/>
          <p:cNvSpPr txBox="1">
            <a:spLocks noChangeArrowheads="1"/>
          </p:cNvSpPr>
          <p:nvPr/>
        </p:nvSpPr>
        <p:spPr bwMode="auto">
          <a:xfrm>
            <a:off x="1643063" y="5000625"/>
            <a:ext cx="3578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/R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/R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/R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r>
              <a:rPr lang="it-IT" sz="2000" b="1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it-IT" sz="2000" b="1">
                <a:latin typeface="Times New Roman" pitchFamily="18" charset="0"/>
                <a:cs typeface="Times New Roman" pitchFamily="18" charset="0"/>
              </a:rPr>
              <a:t>      = V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/ (1/R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+ 1/R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+ 1/R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)</a:t>
            </a:r>
            <a:endParaRPr lang="it-IT" sz="20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CasellaDiTesto 7"/>
          <p:cNvSpPr txBox="1">
            <a:spLocks noChangeArrowheads="1"/>
          </p:cNvSpPr>
          <p:nvPr/>
        </p:nvSpPr>
        <p:spPr bwMode="auto">
          <a:xfrm>
            <a:off x="3857625" y="4457700"/>
            <a:ext cx="168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Times New Roman" pitchFamily="18" charset="0"/>
                <a:cs typeface="Times New Roman" pitchFamily="18" charset="0"/>
              </a:rPr>
              <a:t>→ I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it-IT" sz="2000" b="1">
                <a:latin typeface="Times New Roman" pitchFamily="18" charset="0"/>
                <a:cs typeface="Times New Roman" pitchFamily="18" charset="0"/>
              </a:rPr>
              <a:t>/R</a:t>
            </a:r>
            <a:r>
              <a:rPr lang="it-IT" sz="2000" b="1" baseline="-250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2875" y="3214688"/>
            <a:ext cx="5786438" cy="1071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Freccia in su 10"/>
          <p:cNvSpPr/>
          <p:nvPr/>
        </p:nvSpPr>
        <p:spPr>
          <a:xfrm flipV="1">
            <a:off x="1285875" y="2643188"/>
            <a:ext cx="142875" cy="428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928813" y="4357688"/>
            <a:ext cx="3929062" cy="50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Freccia in su 12"/>
          <p:cNvSpPr/>
          <p:nvPr/>
        </p:nvSpPr>
        <p:spPr>
          <a:xfrm rot="12308894">
            <a:off x="6254750" y="2744788"/>
            <a:ext cx="220663" cy="1987550"/>
          </a:xfrm>
          <a:prstGeom prst="upArrow">
            <a:avLst>
              <a:gd name="adj1" fmla="val 50000"/>
              <a:gd name="adj2" fmla="val 51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Freccia in su 13"/>
          <p:cNvSpPr/>
          <p:nvPr/>
        </p:nvSpPr>
        <p:spPr>
          <a:xfrm rot="7959975">
            <a:off x="1169988" y="4305300"/>
            <a:ext cx="184150" cy="1136650"/>
          </a:xfrm>
          <a:prstGeom prst="upArrow">
            <a:avLst>
              <a:gd name="adj1" fmla="val 50000"/>
              <a:gd name="adj2" fmla="val 51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7.6</a:t>
            </a:r>
          </a:p>
        </p:txBody>
      </p:sp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285750" y="714375"/>
            <a:ext cx="8858250" cy="5519738"/>
            <a:chOff x="285750" y="714375"/>
            <a:chExt cx="8858250" cy="5519738"/>
          </a:xfrm>
        </p:grpSpPr>
        <p:pic>
          <p:nvPicPr>
            <p:cNvPr id="2560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50" y="714375"/>
              <a:ext cx="8858250" cy="551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5376" t="54185" r="44463" b="39343"/>
            <a:stretch>
              <a:fillRect/>
            </a:stretch>
          </p:blipFill>
          <p:spPr bwMode="auto">
            <a:xfrm>
              <a:off x="4286248" y="5024449"/>
              <a:ext cx="178595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7.7</a:t>
            </a:r>
          </a:p>
        </p:txBody>
      </p:sp>
      <p:sp>
        <p:nvSpPr>
          <p:cNvPr id="1028" name="CasellaDiTesto 4"/>
          <p:cNvSpPr txBox="1">
            <a:spLocks noChangeArrowheads="1"/>
          </p:cNvSpPr>
          <p:nvPr/>
        </p:nvSpPr>
        <p:spPr bwMode="auto">
          <a:xfrm>
            <a:off x="214313" y="1000125"/>
            <a:ext cx="3300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IL PARTITORE DI TENSIONE</a:t>
            </a:r>
          </a:p>
        </p:txBody>
      </p:sp>
      <p:pic>
        <p:nvPicPr>
          <p:cNvPr id="1029" name="Picture 4" descr="http://3.bp.blogspot.com/-e1r1BjdZX9w/TrlgqJy3PbI/AAAAAAAAAFE/Vr2GXv8XXfw/s1600/partitore+di+tensi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0"/>
            <a:ext cx="559752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ttangolo 6"/>
          <p:cNvSpPr>
            <a:spLocks noChangeArrowheads="1"/>
          </p:cNvSpPr>
          <p:nvPr/>
        </p:nvSpPr>
        <p:spPr bwMode="auto">
          <a:xfrm>
            <a:off x="3429000" y="1285875"/>
            <a:ext cx="571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/>
              <a:t>- E è la tensione del generatore;</a:t>
            </a:r>
            <a:br>
              <a:rPr lang="it-IT" sz="1600"/>
            </a:br>
            <a:r>
              <a:rPr lang="it-IT" sz="1600"/>
              <a:t>- I è la corrente; </a:t>
            </a:r>
            <a:br>
              <a:rPr lang="it-IT" sz="1600"/>
            </a:br>
            <a:r>
              <a:rPr lang="it-IT" sz="1600"/>
              <a:t>- R</a:t>
            </a:r>
            <a:r>
              <a:rPr lang="it-IT" sz="1600" baseline="-25000"/>
              <a:t>1</a:t>
            </a:r>
            <a:r>
              <a:rPr lang="it-IT" sz="1600"/>
              <a:t> ed R</a:t>
            </a:r>
            <a:r>
              <a:rPr lang="it-IT" sz="1600" baseline="-25000"/>
              <a:t>2</a:t>
            </a:r>
            <a:r>
              <a:rPr lang="it-IT" sz="1600"/>
              <a:t> sono le resistenze del partitore; </a:t>
            </a:r>
            <a:br>
              <a:rPr lang="it-IT" sz="1600"/>
            </a:br>
            <a:r>
              <a:rPr lang="it-IT" sz="1600"/>
              <a:t>-</a:t>
            </a:r>
            <a:r>
              <a:rPr lang="it-IT" sz="1600" b="1"/>
              <a:t> </a:t>
            </a:r>
            <a:r>
              <a:rPr lang="it-IT" sz="1600"/>
              <a:t>U</a:t>
            </a:r>
            <a:r>
              <a:rPr lang="it-IT" sz="1600" baseline="-25000"/>
              <a:t>R</a:t>
            </a:r>
            <a:r>
              <a:rPr lang="it-IT" sz="1200" baseline="-25000"/>
              <a:t>2</a:t>
            </a:r>
            <a:r>
              <a:rPr lang="it-IT" sz="1600" b="1"/>
              <a:t> è la tensione che vogliamo calcolare</a:t>
            </a:r>
            <a:r>
              <a:rPr lang="it-IT" sz="1600"/>
              <a:t>, misurata su R</a:t>
            </a:r>
            <a:r>
              <a:rPr lang="it-IT" sz="1600" baseline="-25000"/>
              <a:t>2</a:t>
            </a:r>
            <a:r>
              <a:rPr lang="it-IT" sz="1600"/>
              <a:t>.</a:t>
            </a:r>
          </a:p>
        </p:txBody>
      </p:sp>
      <p:sp>
        <p:nvSpPr>
          <p:cNvPr id="1031" name="Rettangolo 9"/>
          <p:cNvSpPr>
            <a:spLocks noChangeArrowheads="1"/>
          </p:cNvSpPr>
          <p:nvPr/>
        </p:nvSpPr>
        <p:spPr bwMode="auto">
          <a:xfrm>
            <a:off x="500063" y="5572125"/>
            <a:ext cx="4214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sostituendo la corrente I nella formula della legge di Ohm abbiamo:</a:t>
            </a:r>
          </a:p>
        </p:txBody>
      </p:sp>
      <p:sp>
        <p:nvSpPr>
          <p:cNvPr id="1032" name="CasellaDiTesto 11"/>
          <p:cNvSpPr txBox="1">
            <a:spLocks noChangeArrowheads="1"/>
          </p:cNvSpPr>
          <p:nvPr/>
        </p:nvSpPr>
        <p:spPr bwMode="auto">
          <a:xfrm>
            <a:off x="5143500" y="4273550"/>
            <a:ext cx="7858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/>
              <a:t>U</a:t>
            </a:r>
            <a:r>
              <a:rPr lang="it-IT" sz="2000" baseline="-25000"/>
              <a:t>R</a:t>
            </a:r>
            <a:r>
              <a:rPr lang="it-IT" sz="1600" baseline="-25000"/>
              <a:t>2</a:t>
            </a:r>
            <a:endParaRPr lang="it-IT" sz="2000" baseline="-25000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988050" y="2840038"/>
          <a:ext cx="2657475" cy="3533775"/>
        </p:xfrm>
        <a:graphic>
          <a:graphicData uri="http://schemas.openxmlformats.org/presentationml/2006/ole">
            <p:oleObj spid="_x0000_s28696" name="Equazione" r:id="rId4" imgW="1193295" imgH="1587385" progId="">
              <p:embed/>
            </p:oleObj>
          </a:graphicData>
        </a:graphic>
      </p:graphicFrame>
      <p:cxnSp>
        <p:nvCxnSpPr>
          <p:cNvPr id="13" name="Connettore 2 12"/>
          <p:cNvCxnSpPr/>
          <p:nvPr/>
        </p:nvCxnSpPr>
        <p:spPr>
          <a:xfrm flipV="1">
            <a:off x="4143375" y="5929313"/>
            <a:ext cx="185737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4" name="Picture 8" descr="http://www.chirio.com/IMAGES/legge_di_ohm_00.gif"/>
          <p:cNvPicPr>
            <a:picLocks noChangeAspect="1" noChangeArrowheads="1"/>
          </p:cNvPicPr>
          <p:nvPr/>
        </p:nvPicPr>
        <p:blipFill>
          <a:blip r:embed="rId5" cstate="print"/>
          <a:srcRect l="4173" t="33559" r="83304" b="33389"/>
          <a:stretch>
            <a:fillRect/>
          </a:stretch>
        </p:blipFill>
        <p:spPr bwMode="auto">
          <a:xfrm>
            <a:off x="241300" y="3397250"/>
            <a:ext cx="7143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CasellaDiTesto 14"/>
          <p:cNvSpPr txBox="1">
            <a:spLocks noChangeArrowheads="1"/>
          </p:cNvSpPr>
          <p:nvPr/>
        </p:nvSpPr>
        <p:spPr bwMode="auto">
          <a:xfrm>
            <a:off x="933450" y="3643313"/>
            <a:ext cx="638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/>
              <a:t>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7.8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22250" y="3857625"/>
            <a:ext cx="8461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cs typeface="Times New Roman" pitchFamily="18" charset="0"/>
              </a:rPr>
              <a:t>Esercizio n.2</a:t>
            </a:r>
          </a:p>
          <a:p>
            <a:r>
              <a:rPr lang="it-IT" sz="2000" dirty="0">
                <a:cs typeface="Times New Roman" pitchFamily="18" charset="0"/>
              </a:rPr>
              <a:t>Calcolare la corrente nel seguente circuito.  Qual è la resistenza equivalente dei due resistori in parallelo?</a:t>
            </a:r>
            <a:r>
              <a:rPr lang="it-IT" sz="2000" dirty="0"/>
              <a:t> Calcolare il voltaggio a cavallo di ciascun </a:t>
            </a:r>
            <a:r>
              <a:rPr lang="it-IT" sz="2000" dirty="0" smtClean="0"/>
              <a:t>resistore (per un generatore ideale!!). </a:t>
            </a:r>
            <a:r>
              <a:rPr lang="it-IT" sz="2000" dirty="0"/>
              <a:t>Quanta potenza assorbe il circuito?</a:t>
            </a:r>
          </a:p>
        </p:txBody>
      </p:sp>
      <p:grpSp>
        <p:nvGrpSpPr>
          <p:cNvPr id="2" name="Gruppo 64"/>
          <p:cNvGrpSpPr>
            <a:grpSpLocks/>
          </p:cNvGrpSpPr>
          <p:nvPr/>
        </p:nvGrpSpPr>
        <p:grpSpPr bwMode="auto">
          <a:xfrm>
            <a:off x="2155825" y="5286375"/>
            <a:ext cx="3916363" cy="1257300"/>
            <a:chOff x="1893888" y="5529286"/>
            <a:chExt cx="3916362" cy="1257300"/>
          </a:xfrm>
        </p:grpSpPr>
        <p:sp>
          <p:nvSpPr>
            <p:cNvPr id="26656" name="Text Box 3"/>
            <p:cNvSpPr txBox="1">
              <a:spLocks noChangeArrowheads="1"/>
            </p:cNvSpPr>
            <p:nvPr/>
          </p:nvSpPr>
          <p:spPr bwMode="auto">
            <a:xfrm>
              <a:off x="1893888" y="5981723"/>
              <a:ext cx="8001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/>
                <a:t>110 V</a:t>
              </a:r>
            </a:p>
          </p:txBody>
        </p:sp>
        <p:sp>
          <p:nvSpPr>
            <p:cNvPr id="26657" name="Line 4"/>
            <p:cNvSpPr>
              <a:spLocks noChangeShapeType="1"/>
            </p:cNvSpPr>
            <p:nvPr/>
          </p:nvSpPr>
          <p:spPr bwMode="auto">
            <a:xfrm flipV="1">
              <a:off x="2851150" y="5529286"/>
              <a:ext cx="0" cy="538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8" name="Line 5"/>
            <p:cNvSpPr>
              <a:spLocks noChangeShapeType="1"/>
            </p:cNvSpPr>
            <p:nvPr/>
          </p:nvSpPr>
          <p:spPr bwMode="auto">
            <a:xfrm flipV="1">
              <a:off x="2851150" y="6176986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9" name="Line 6"/>
            <p:cNvSpPr>
              <a:spLocks noChangeShapeType="1"/>
            </p:cNvSpPr>
            <p:nvPr/>
          </p:nvSpPr>
          <p:spPr bwMode="auto">
            <a:xfrm>
              <a:off x="2851150" y="5529286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0" name="Line 7"/>
            <p:cNvSpPr>
              <a:spLocks noChangeShapeType="1"/>
            </p:cNvSpPr>
            <p:nvPr/>
          </p:nvSpPr>
          <p:spPr bwMode="auto">
            <a:xfrm>
              <a:off x="2851150" y="6786586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1" name="Line 8"/>
            <p:cNvSpPr>
              <a:spLocks noChangeShapeType="1"/>
            </p:cNvSpPr>
            <p:nvPr/>
          </p:nvSpPr>
          <p:spPr bwMode="auto">
            <a:xfrm>
              <a:off x="4222750" y="552928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2" name="Line 9"/>
            <p:cNvSpPr>
              <a:spLocks noChangeShapeType="1"/>
            </p:cNvSpPr>
            <p:nvPr/>
          </p:nvSpPr>
          <p:spPr bwMode="auto">
            <a:xfrm flipV="1">
              <a:off x="4222750" y="6443686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3" name="Line 10"/>
            <p:cNvSpPr>
              <a:spLocks noChangeShapeType="1"/>
            </p:cNvSpPr>
            <p:nvPr/>
          </p:nvSpPr>
          <p:spPr bwMode="auto">
            <a:xfrm flipH="1">
              <a:off x="3994150" y="5757886"/>
              <a:ext cx="2286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4" name="Line 11"/>
            <p:cNvSpPr>
              <a:spLocks noChangeShapeType="1"/>
            </p:cNvSpPr>
            <p:nvPr/>
          </p:nvSpPr>
          <p:spPr bwMode="auto">
            <a:xfrm>
              <a:off x="3994150" y="5872186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5" name="Line 12"/>
            <p:cNvSpPr>
              <a:spLocks noChangeShapeType="1"/>
            </p:cNvSpPr>
            <p:nvPr/>
          </p:nvSpPr>
          <p:spPr bwMode="auto">
            <a:xfrm flipH="1">
              <a:off x="3994150" y="5986486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6" name="Line 13"/>
            <p:cNvSpPr>
              <a:spLocks noChangeShapeType="1"/>
            </p:cNvSpPr>
            <p:nvPr/>
          </p:nvSpPr>
          <p:spPr bwMode="auto">
            <a:xfrm>
              <a:off x="3994150" y="6329386"/>
              <a:ext cx="2286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7" name="Line 14"/>
            <p:cNvSpPr>
              <a:spLocks noChangeShapeType="1"/>
            </p:cNvSpPr>
            <p:nvPr/>
          </p:nvSpPr>
          <p:spPr bwMode="auto">
            <a:xfrm>
              <a:off x="3994150" y="6100786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8" name="Line 15"/>
            <p:cNvSpPr>
              <a:spLocks noChangeShapeType="1"/>
            </p:cNvSpPr>
            <p:nvPr/>
          </p:nvSpPr>
          <p:spPr bwMode="auto">
            <a:xfrm flipH="1">
              <a:off x="3994150" y="6215086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9" name="Line 16"/>
            <p:cNvSpPr>
              <a:spLocks noChangeShapeType="1"/>
            </p:cNvSpPr>
            <p:nvPr/>
          </p:nvSpPr>
          <p:spPr bwMode="auto">
            <a:xfrm>
              <a:off x="4794250" y="552928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0" name="Line 17"/>
            <p:cNvSpPr>
              <a:spLocks noChangeShapeType="1"/>
            </p:cNvSpPr>
            <p:nvPr/>
          </p:nvSpPr>
          <p:spPr bwMode="auto">
            <a:xfrm flipV="1">
              <a:off x="4794250" y="6443686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1" name="Line 18"/>
            <p:cNvSpPr>
              <a:spLocks noChangeShapeType="1"/>
            </p:cNvSpPr>
            <p:nvPr/>
          </p:nvSpPr>
          <p:spPr bwMode="auto">
            <a:xfrm flipH="1">
              <a:off x="4565650" y="5757886"/>
              <a:ext cx="2286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2" name="Line 19"/>
            <p:cNvSpPr>
              <a:spLocks noChangeShapeType="1"/>
            </p:cNvSpPr>
            <p:nvPr/>
          </p:nvSpPr>
          <p:spPr bwMode="auto">
            <a:xfrm>
              <a:off x="4565650" y="5872186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3" name="Line 20"/>
            <p:cNvSpPr>
              <a:spLocks noChangeShapeType="1"/>
            </p:cNvSpPr>
            <p:nvPr/>
          </p:nvSpPr>
          <p:spPr bwMode="auto">
            <a:xfrm flipH="1">
              <a:off x="4565650" y="5986486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4" name="Line 21"/>
            <p:cNvSpPr>
              <a:spLocks noChangeShapeType="1"/>
            </p:cNvSpPr>
            <p:nvPr/>
          </p:nvSpPr>
          <p:spPr bwMode="auto">
            <a:xfrm>
              <a:off x="4565650" y="6329386"/>
              <a:ext cx="2286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5" name="Line 22"/>
            <p:cNvSpPr>
              <a:spLocks noChangeShapeType="1"/>
            </p:cNvSpPr>
            <p:nvPr/>
          </p:nvSpPr>
          <p:spPr bwMode="auto">
            <a:xfrm>
              <a:off x="4565650" y="6100786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6" name="Line 23"/>
            <p:cNvSpPr>
              <a:spLocks noChangeShapeType="1"/>
            </p:cNvSpPr>
            <p:nvPr/>
          </p:nvSpPr>
          <p:spPr bwMode="auto">
            <a:xfrm flipH="1">
              <a:off x="4565650" y="6215086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7" name="Line 24"/>
            <p:cNvSpPr>
              <a:spLocks noChangeShapeType="1"/>
            </p:cNvSpPr>
            <p:nvPr/>
          </p:nvSpPr>
          <p:spPr bwMode="auto">
            <a:xfrm>
              <a:off x="4222750" y="6786586"/>
              <a:ext cx="571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8" name="Line 25"/>
            <p:cNvSpPr>
              <a:spLocks noChangeShapeType="1"/>
            </p:cNvSpPr>
            <p:nvPr/>
          </p:nvSpPr>
          <p:spPr bwMode="auto">
            <a:xfrm>
              <a:off x="4222750" y="5529286"/>
              <a:ext cx="571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9" name="Text Box 26"/>
            <p:cNvSpPr txBox="1">
              <a:spLocks noChangeArrowheads="1"/>
            </p:cNvSpPr>
            <p:nvPr/>
          </p:nvSpPr>
          <p:spPr bwMode="auto">
            <a:xfrm>
              <a:off x="3194050" y="5986486"/>
              <a:ext cx="8001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/>
                <a:t>11k </a:t>
              </a:r>
              <a:r>
                <a:rPr lang="en-US" b="1">
                  <a:latin typeface="Symbol" pitchFamily="18" charset="2"/>
                </a:rPr>
                <a:t>W</a:t>
              </a:r>
            </a:p>
          </p:txBody>
        </p:sp>
        <p:sp>
          <p:nvSpPr>
            <p:cNvPr id="26680" name="Line 27"/>
            <p:cNvSpPr>
              <a:spLocks noChangeShapeType="1"/>
            </p:cNvSpPr>
            <p:nvPr/>
          </p:nvSpPr>
          <p:spPr bwMode="auto">
            <a:xfrm>
              <a:off x="2624138" y="6061098"/>
              <a:ext cx="457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81" name="Line 28"/>
            <p:cNvSpPr>
              <a:spLocks noChangeShapeType="1"/>
            </p:cNvSpPr>
            <p:nvPr/>
          </p:nvSpPr>
          <p:spPr bwMode="auto">
            <a:xfrm>
              <a:off x="2738438" y="6175398"/>
              <a:ext cx="228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82" name="Text Box 29"/>
            <p:cNvSpPr txBox="1">
              <a:spLocks noChangeArrowheads="1"/>
            </p:cNvSpPr>
            <p:nvPr/>
          </p:nvSpPr>
          <p:spPr bwMode="auto">
            <a:xfrm>
              <a:off x="5010150" y="5988073"/>
              <a:ext cx="8001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/>
                <a:t>11k </a:t>
              </a:r>
              <a:r>
                <a:rPr lang="en-US" b="1">
                  <a:latin typeface="Symbol" pitchFamily="18" charset="2"/>
                </a:rPr>
                <a:t>W</a:t>
              </a:r>
            </a:p>
          </p:txBody>
        </p:sp>
      </p:grpSp>
      <p:sp>
        <p:nvSpPr>
          <p:cNvPr id="26629" name="Text Box 30"/>
          <p:cNvSpPr txBox="1">
            <a:spLocks noChangeArrowheads="1"/>
          </p:cNvSpPr>
          <p:nvPr/>
        </p:nvSpPr>
        <p:spPr bwMode="auto">
          <a:xfrm>
            <a:off x="280988" y="1006475"/>
            <a:ext cx="88630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cs typeface="Times New Roman" pitchFamily="18" charset="0"/>
              </a:rPr>
              <a:t>Esercizio</a:t>
            </a:r>
            <a:r>
              <a:rPr lang="en-US" sz="2000" dirty="0">
                <a:cs typeface="Times New Roman" pitchFamily="18" charset="0"/>
              </a:rPr>
              <a:t> n.1</a:t>
            </a:r>
          </a:p>
          <a:p>
            <a:r>
              <a:rPr lang="en-US" sz="2000" dirty="0" err="1">
                <a:cs typeface="Times New Roman" pitchFamily="18" charset="0"/>
              </a:rPr>
              <a:t>Qual’è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il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valore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della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resistenza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equivalente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ai</a:t>
            </a:r>
            <a:r>
              <a:rPr lang="en-US" sz="2000" dirty="0">
                <a:cs typeface="Times New Roman" pitchFamily="18" charset="0"/>
              </a:rPr>
              <a:t> due </a:t>
            </a:r>
            <a:r>
              <a:rPr lang="en-US" sz="2000" dirty="0" err="1">
                <a:cs typeface="Times New Roman" pitchFamily="18" charset="0"/>
              </a:rPr>
              <a:t>resistori</a:t>
            </a:r>
            <a:r>
              <a:rPr lang="en-US" sz="2000" dirty="0">
                <a:cs typeface="Times New Roman" pitchFamily="18" charset="0"/>
              </a:rPr>
              <a:t> in </a:t>
            </a:r>
            <a:r>
              <a:rPr lang="en-US" sz="2000" dirty="0" err="1">
                <a:cs typeface="Times New Roman" pitchFamily="18" charset="0"/>
              </a:rPr>
              <a:t>serie</a:t>
            </a:r>
            <a:r>
              <a:rPr lang="en-US" sz="2000" dirty="0" smtClean="0">
                <a:cs typeface="Times New Roman" pitchFamily="18" charset="0"/>
              </a:rPr>
              <a:t>? Quanta </a:t>
            </a:r>
            <a:r>
              <a:rPr lang="en-US" sz="2000" dirty="0" err="1" smtClean="0">
                <a:cs typeface="Times New Roman" pitchFamily="18" charset="0"/>
              </a:rPr>
              <a:t>corrente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scorre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nel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circuito</a:t>
            </a:r>
            <a:r>
              <a:rPr lang="en-US" sz="2000" dirty="0" smtClean="0">
                <a:cs typeface="Times New Roman" pitchFamily="18" charset="0"/>
              </a:rPr>
              <a:t>?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3" name="Gruppo 65"/>
          <p:cNvGrpSpPr>
            <a:grpSpLocks/>
          </p:cNvGrpSpPr>
          <p:nvPr/>
        </p:nvGrpSpPr>
        <p:grpSpPr bwMode="auto">
          <a:xfrm>
            <a:off x="2697163" y="1928813"/>
            <a:ext cx="2986087" cy="1811337"/>
            <a:chOff x="2697163" y="2046290"/>
            <a:chExt cx="2986087" cy="1811338"/>
          </a:xfrm>
        </p:grpSpPr>
        <p:sp>
          <p:nvSpPr>
            <p:cNvPr id="26631" name="Text Box 31"/>
            <p:cNvSpPr txBox="1">
              <a:spLocks noChangeArrowheads="1"/>
            </p:cNvSpPr>
            <p:nvPr/>
          </p:nvSpPr>
          <p:spPr bwMode="auto">
            <a:xfrm>
              <a:off x="4883150" y="2955928"/>
              <a:ext cx="8001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/>
                <a:t>6k</a:t>
              </a:r>
              <a:r>
                <a:rPr lang="en-US" b="1">
                  <a:latin typeface="Symbol" pitchFamily="18" charset="2"/>
                </a:rPr>
                <a:t>W</a:t>
              </a:r>
            </a:p>
          </p:txBody>
        </p:sp>
        <p:sp>
          <p:nvSpPr>
            <p:cNvPr id="26632" name="Line 32"/>
            <p:cNvSpPr>
              <a:spLocks noChangeShapeType="1"/>
            </p:cNvSpPr>
            <p:nvPr/>
          </p:nvSpPr>
          <p:spPr bwMode="auto">
            <a:xfrm flipV="1">
              <a:off x="2925763" y="2600328"/>
              <a:ext cx="0" cy="4572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3" name="Line 33"/>
            <p:cNvSpPr>
              <a:spLocks noChangeShapeType="1"/>
            </p:cNvSpPr>
            <p:nvPr/>
          </p:nvSpPr>
          <p:spPr bwMode="auto">
            <a:xfrm flipV="1">
              <a:off x="2925763" y="3171828"/>
              <a:ext cx="0" cy="6858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4" name="Line 34"/>
            <p:cNvSpPr>
              <a:spLocks noChangeShapeType="1"/>
            </p:cNvSpPr>
            <p:nvPr/>
          </p:nvSpPr>
          <p:spPr bwMode="auto">
            <a:xfrm>
              <a:off x="2925763" y="3857628"/>
              <a:ext cx="13716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5" name="Line 35"/>
            <p:cNvSpPr>
              <a:spLocks noChangeShapeType="1"/>
            </p:cNvSpPr>
            <p:nvPr/>
          </p:nvSpPr>
          <p:spPr bwMode="auto">
            <a:xfrm rot="5400073">
              <a:off x="4067175" y="248602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6" name="Line 36"/>
            <p:cNvSpPr>
              <a:spLocks noChangeShapeType="1"/>
            </p:cNvSpPr>
            <p:nvPr/>
          </p:nvSpPr>
          <p:spPr bwMode="auto">
            <a:xfrm rot="5400073" flipV="1">
              <a:off x="3095625" y="2427290"/>
              <a:ext cx="0" cy="342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7" name="Line 37"/>
            <p:cNvSpPr>
              <a:spLocks noChangeShapeType="1"/>
            </p:cNvSpPr>
            <p:nvPr/>
          </p:nvSpPr>
          <p:spPr bwMode="auto">
            <a:xfrm rot="5400073" flipH="1">
              <a:off x="3783013" y="2428878"/>
              <a:ext cx="2286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8" name="Line 38"/>
            <p:cNvSpPr>
              <a:spLocks noChangeShapeType="1"/>
            </p:cNvSpPr>
            <p:nvPr/>
          </p:nvSpPr>
          <p:spPr bwMode="auto">
            <a:xfrm rot="5400073">
              <a:off x="3609975" y="2486028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9" name="Line 39"/>
            <p:cNvSpPr>
              <a:spLocks noChangeShapeType="1"/>
            </p:cNvSpPr>
            <p:nvPr/>
          </p:nvSpPr>
          <p:spPr bwMode="auto">
            <a:xfrm rot="5400073" flipH="1">
              <a:off x="3495675" y="2486028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0" name="Line 40"/>
            <p:cNvSpPr>
              <a:spLocks noChangeShapeType="1"/>
            </p:cNvSpPr>
            <p:nvPr/>
          </p:nvSpPr>
          <p:spPr bwMode="auto">
            <a:xfrm rot="5400073">
              <a:off x="3211513" y="2427290"/>
              <a:ext cx="2286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1" name="Line 41"/>
            <p:cNvSpPr>
              <a:spLocks noChangeShapeType="1"/>
            </p:cNvSpPr>
            <p:nvPr/>
          </p:nvSpPr>
          <p:spPr bwMode="auto">
            <a:xfrm rot="5400073">
              <a:off x="3382963" y="2486028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2" name="Line 42"/>
            <p:cNvSpPr>
              <a:spLocks noChangeShapeType="1"/>
            </p:cNvSpPr>
            <p:nvPr/>
          </p:nvSpPr>
          <p:spPr bwMode="auto">
            <a:xfrm rot="5400073" flipH="1">
              <a:off x="3268663" y="2484440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3" name="Line 43"/>
            <p:cNvSpPr>
              <a:spLocks noChangeShapeType="1"/>
            </p:cNvSpPr>
            <p:nvPr/>
          </p:nvSpPr>
          <p:spPr bwMode="auto">
            <a:xfrm>
              <a:off x="4754563" y="2600328"/>
              <a:ext cx="0" cy="2286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4" name="Line 44"/>
            <p:cNvSpPr>
              <a:spLocks noChangeShapeType="1"/>
            </p:cNvSpPr>
            <p:nvPr/>
          </p:nvSpPr>
          <p:spPr bwMode="auto">
            <a:xfrm flipV="1">
              <a:off x="4754563" y="3514728"/>
              <a:ext cx="0" cy="342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5" name="Line 45"/>
            <p:cNvSpPr>
              <a:spLocks noChangeShapeType="1"/>
            </p:cNvSpPr>
            <p:nvPr/>
          </p:nvSpPr>
          <p:spPr bwMode="auto">
            <a:xfrm flipH="1">
              <a:off x="4525963" y="2828928"/>
              <a:ext cx="2286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6" name="Line 46"/>
            <p:cNvSpPr>
              <a:spLocks noChangeShapeType="1"/>
            </p:cNvSpPr>
            <p:nvPr/>
          </p:nvSpPr>
          <p:spPr bwMode="auto">
            <a:xfrm>
              <a:off x="4525963" y="2943228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7" name="Line 47"/>
            <p:cNvSpPr>
              <a:spLocks noChangeShapeType="1"/>
            </p:cNvSpPr>
            <p:nvPr/>
          </p:nvSpPr>
          <p:spPr bwMode="auto">
            <a:xfrm flipH="1">
              <a:off x="4525963" y="3057528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8" name="Line 48"/>
            <p:cNvSpPr>
              <a:spLocks noChangeShapeType="1"/>
            </p:cNvSpPr>
            <p:nvPr/>
          </p:nvSpPr>
          <p:spPr bwMode="auto">
            <a:xfrm>
              <a:off x="4525963" y="3400428"/>
              <a:ext cx="2286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9" name="Line 49"/>
            <p:cNvSpPr>
              <a:spLocks noChangeShapeType="1"/>
            </p:cNvSpPr>
            <p:nvPr/>
          </p:nvSpPr>
          <p:spPr bwMode="auto">
            <a:xfrm>
              <a:off x="4525963" y="3171828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0" name="Line 50"/>
            <p:cNvSpPr>
              <a:spLocks noChangeShapeType="1"/>
            </p:cNvSpPr>
            <p:nvPr/>
          </p:nvSpPr>
          <p:spPr bwMode="auto">
            <a:xfrm flipH="1">
              <a:off x="4525963" y="3286128"/>
              <a:ext cx="342900" cy="114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1" name="Line 51"/>
            <p:cNvSpPr>
              <a:spLocks noChangeShapeType="1"/>
            </p:cNvSpPr>
            <p:nvPr/>
          </p:nvSpPr>
          <p:spPr bwMode="auto">
            <a:xfrm>
              <a:off x="4297363" y="385762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2" name="Line 52"/>
            <p:cNvSpPr>
              <a:spLocks noChangeShapeType="1"/>
            </p:cNvSpPr>
            <p:nvPr/>
          </p:nvSpPr>
          <p:spPr bwMode="auto">
            <a:xfrm>
              <a:off x="4183063" y="2600328"/>
              <a:ext cx="5715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3" name="Text Box 53"/>
            <p:cNvSpPr txBox="1">
              <a:spLocks noChangeArrowheads="1"/>
            </p:cNvSpPr>
            <p:nvPr/>
          </p:nvSpPr>
          <p:spPr bwMode="auto">
            <a:xfrm>
              <a:off x="3311525" y="2046290"/>
              <a:ext cx="8001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/>
                <a:t>3k </a:t>
              </a:r>
              <a:r>
                <a:rPr lang="en-US" b="1">
                  <a:latin typeface="Symbol" pitchFamily="18" charset="2"/>
                </a:rPr>
                <a:t>W</a:t>
              </a:r>
            </a:p>
          </p:txBody>
        </p:sp>
        <p:sp>
          <p:nvSpPr>
            <p:cNvPr id="26654" name="Line 54"/>
            <p:cNvSpPr>
              <a:spLocks noChangeShapeType="1"/>
            </p:cNvSpPr>
            <p:nvPr/>
          </p:nvSpPr>
          <p:spPr bwMode="auto">
            <a:xfrm>
              <a:off x="2697163" y="3057528"/>
              <a:ext cx="457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5" name="Line 55"/>
            <p:cNvSpPr>
              <a:spLocks noChangeShapeType="1"/>
            </p:cNvSpPr>
            <p:nvPr/>
          </p:nvSpPr>
          <p:spPr bwMode="auto">
            <a:xfrm>
              <a:off x="2811463" y="3171828"/>
              <a:ext cx="228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-24"/>
            <a:ext cx="8229600" cy="654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Diodi LED (1)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7158" y="785794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Un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diodo</a:t>
            </a:r>
            <a:r>
              <a:rPr lang="it-IT" dirty="0" smtClean="0"/>
              <a:t> è un dispositivo che permette il passaggio della corrente elettrica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in un solo verso</a:t>
            </a:r>
            <a:r>
              <a:rPr lang="it-IT" dirty="0" smtClean="0"/>
              <a:t> (</a:t>
            </a:r>
            <a:r>
              <a:rPr lang="it-IT" b="1" dirty="0" smtClean="0">
                <a:solidFill>
                  <a:srgbClr val="00B0F0"/>
                </a:solidFill>
              </a:rPr>
              <a:t>polarizzazione diretta</a:t>
            </a:r>
            <a:r>
              <a:rPr lang="it-IT" dirty="0" smtClean="0"/>
              <a:t>). </a:t>
            </a:r>
          </a:p>
          <a:p>
            <a:endParaRPr lang="it-IT" dirty="0" smtClean="0"/>
          </a:p>
          <a:p>
            <a:r>
              <a:rPr lang="it-IT" dirty="0" smtClean="0"/>
              <a:t>Un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diodo LED </a:t>
            </a:r>
            <a:r>
              <a:rPr lang="it-IT" dirty="0" smtClean="0"/>
              <a:t>(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Light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Emitting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Diode</a:t>
            </a:r>
            <a:r>
              <a:rPr lang="it-IT" dirty="0" smtClean="0"/>
              <a:t>) è un dispositivo che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emette luce </a:t>
            </a:r>
            <a:r>
              <a:rPr lang="it-IT" dirty="0" smtClean="0"/>
              <a:t>ad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smtClean="0"/>
              <a:t>una specifica lunghezza d’onda (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colore</a:t>
            </a:r>
            <a:r>
              <a:rPr lang="it-IT" dirty="0" smtClean="0"/>
              <a:t>) quando è ad esso applicata una tensione.</a:t>
            </a:r>
          </a:p>
          <a:p>
            <a:endParaRPr lang="it-IT" dirty="0"/>
          </a:p>
        </p:txBody>
      </p:sp>
      <p:pic>
        <p:nvPicPr>
          <p:cNvPr id="82946" name="Picture 2" descr="http://giuseppecaccavale.it/wp-content/uploads/2014/02/diodi.png"/>
          <p:cNvPicPr>
            <a:picLocks noChangeAspect="1" noChangeArrowheads="1"/>
          </p:cNvPicPr>
          <p:nvPr/>
        </p:nvPicPr>
        <p:blipFill>
          <a:blip r:embed="rId2" cstate="print"/>
          <a:srcRect l="4941" r="49604" b="62500"/>
          <a:stretch>
            <a:fillRect/>
          </a:stretch>
        </p:blipFill>
        <p:spPr bwMode="auto">
          <a:xfrm>
            <a:off x="357158" y="2285992"/>
            <a:ext cx="2738481" cy="214314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3428992" y="2344812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Un LED non ha limitatore di corrente, per cui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applicare una tensione </a:t>
            </a:r>
            <a:r>
              <a:rPr lang="it-IT" dirty="0" smtClean="0"/>
              <a:t>più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alta</a:t>
            </a:r>
            <a:r>
              <a:rPr lang="it-IT" dirty="0" smtClean="0"/>
              <a:t> rispetto alla sua tensione limite “</a:t>
            </a:r>
            <a:r>
              <a:rPr lang="it-IT" dirty="0" err="1" smtClean="0"/>
              <a:t>forward</a:t>
            </a:r>
            <a:r>
              <a:rPr lang="it-IT" dirty="0" smtClean="0"/>
              <a:t> </a:t>
            </a:r>
            <a:r>
              <a:rPr lang="it-IT" dirty="0" err="1" smtClean="0"/>
              <a:t>voltage</a:t>
            </a:r>
            <a:r>
              <a:rPr lang="it-IT" dirty="0" smtClean="0"/>
              <a:t>” causerà probabilmente in esso una corrente eccessiva e il surriscaldamento del LED con eventuale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rottura</a:t>
            </a:r>
            <a:r>
              <a:rPr lang="it-IT" dirty="0" smtClean="0"/>
              <a:t> dello stesso. </a:t>
            </a:r>
          </a:p>
          <a:p>
            <a:endParaRPr lang="it-IT" dirty="0" smtClean="0"/>
          </a:p>
          <a:p>
            <a:r>
              <a:rPr lang="it-IT" dirty="0" smtClean="0"/>
              <a:t>Solitamente il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terminale più lungo </a:t>
            </a:r>
            <a:r>
              <a:rPr lang="it-IT" dirty="0" smtClean="0"/>
              <a:t>di un led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è l’anodo (+) </a:t>
            </a:r>
            <a:r>
              <a:rPr lang="it-IT" dirty="0" smtClean="0"/>
              <a:t>e quello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più corto </a:t>
            </a:r>
            <a:r>
              <a:rPr lang="it-IT" dirty="0" smtClean="0"/>
              <a:t>è il 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catodo (-)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82950" name="Picture 6" descr="electronics_led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643446"/>
            <a:ext cx="3412592" cy="2214554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85720" y="5000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Se si guarda il led dall’alto, si può notare come la parte laterale del package sia squadrata da un lato: questa “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squadratura</a:t>
            </a:r>
            <a:r>
              <a:rPr lang="it-IT" dirty="0" smtClean="0"/>
              <a:t>” identifica il 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catodo (-)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0" y="6581025"/>
            <a:ext cx="5572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http://www.giuseppecaccavale.it/</a:t>
            </a:r>
            <a:r>
              <a:rPr lang="it-IT" sz="1200" dirty="0" err="1" smtClean="0"/>
              <a:t>corso-arduino</a:t>
            </a:r>
            <a:r>
              <a:rPr lang="it-IT" sz="1200" dirty="0" smtClean="0"/>
              <a:t>/</a:t>
            </a:r>
            <a:r>
              <a:rPr lang="it-IT" sz="1200" dirty="0" err="1" smtClean="0"/>
              <a:t>componenti-base-dellelettronica</a:t>
            </a:r>
            <a:r>
              <a:rPr lang="it-IT" sz="1200" dirty="0" smtClean="0"/>
              <a:t>/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-24"/>
            <a:ext cx="8229600" cy="654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Diodi LED (2)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6396335"/>
            <a:ext cx="5572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http://www.giuseppecaccavale.it/</a:t>
            </a:r>
            <a:r>
              <a:rPr lang="it-IT" sz="1200" dirty="0" err="1" smtClean="0"/>
              <a:t>corso-arduino</a:t>
            </a:r>
            <a:r>
              <a:rPr lang="it-IT" sz="1200" dirty="0" smtClean="0"/>
              <a:t>/</a:t>
            </a:r>
            <a:r>
              <a:rPr lang="it-IT" sz="1200" dirty="0" err="1" smtClean="0"/>
              <a:t>componenti-base-dellelettronica</a:t>
            </a:r>
            <a:r>
              <a:rPr lang="it-IT" sz="1200" dirty="0" smtClean="0"/>
              <a:t>/</a:t>
            </a:r>
          </a:p>
          <a:p>
            <a:r>
              <a:rPr lang="it-IT" sz="1200" dirty="0" smtClean="0"/>
              <a:t>http://www.microst.it/Tutorial/led_fd_2.html</a:t>
            </a:r>
            <a:endParaRPr lang="it-IT" sz="1200" dirty="0"/>
          </a:p>
        </p:txBody>
      </p:sp>
      <p:pic>
        <p:nvPicPr>
          <p:cNvPr id="87042" name="Picture 2" descr="https://upload.wikimedia.org/wikipedia/commons/thumb/7/76/Circuito_LED.svg/2000px-Circuito_LE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214890" cy="4214890"/>
          </a:xfrm>
          <a:prstGeom prst="rect">
            <a:avLst/>
          </a:prstGeom>
          <a:noFill/>
        </p:spPr>
      </p:pic>
      <p:pic>
        <p:nvPicPr>
          <p:cNvPr id="87044" name="Picture 4" descr="circuito pratico che implementa il circuito teorico di figur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14422"/>
            <a:ext cx="3569252" cy="2714644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5572132" y="4857760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R = 100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 - 500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it-I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78645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1500" i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it-IT" sz="2000" dirty="0" smtClean="0"/>
          </a:p>
          <a:p>
            <a:r>
              <a:rPr lang="it-IT" sz="2600" dirty="0" smtClean="0"/>
              <a:t>Modificare il programma come segue:</a:t>
            </a:r>
          </a:p>
          <a:p>
            <a:endParaRPr lang="it-IT" sz="2000" dirty="0" smtClean="0"/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// the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runs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once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when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you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press reset or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power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the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board</a:t>
            </a:r>
            <a:endParaRPr lang="it-IT" sz="2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initialize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digital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pin 13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as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an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output.</a:t>
            </a: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pinMode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(13, OUTPUT);</a:t>
            </a: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(9600);      // open the serial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port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at 9600 bps (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bauds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Inizio\n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1">
              <a:buNone/>
            </a:pPr>
            <a:endParaRPr lang="it-IT" sz="2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j;</a:t>
            </a:r>
          </a:p>
          <a:p>
            <a:pPr lvl="1">
              <a:buNone/>
            </a:pP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(j = 0; j &lt; 10; j++)</a:t>
            </a: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(j);</a:t>
            </a:r>
          </a:p>
          <a:p>
            <a:pPr lvl="1">
              <a:buNone/>
            </a:pPr>
            <a:endParaRPr lang="it-IT" sz="2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endParaRPr lang="it-IT" sz="2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// the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runs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over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and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over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again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forever</a:t>
            </a:r>
            <a:endParaRPr lang="it-IT" sz="2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Accendo\n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");  </a:t>
            </a: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(13, HIGH);   // turn the LED on (HIGH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is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the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voltage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level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delay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(1000);              //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wait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a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second</a:t>
            </a:r>
            <a:endParaRPr lang="it-IT" sz="2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Spengo\n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");  </a:t>
            </a: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(13, LOW);    // turn the LED off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by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making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the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voltage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LOW</a:t>
            </a: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delay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(1000);              //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wait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a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second</a:t>
            </a:r>
            <a:endParaRPr lang="it-IT" sz="2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sz="2000" dirty="0" smtClean="0"/>
          </a:p>
          <a:p>
            <a:r>
              <a:rPr lang="it-IT" sz="2600" dirty="0" smtClean="0"/>
              <a:t>Dare il comando di menu “Strumenti </a:t>
            </a:r>
            <a:r>
              <a:rPr lang="it-IT" sz="2600" dirty="0" smtClean="0">
                <a:sym typeface="Symbol"/>
              </a:rPr>
              <a:t></a:t>
            </a:r>
            <a:r>
              <a:rPr lang="it-IT" sz="2600" dirty="0" smtClean="0"/>
              <a:t> Monitor Seriale” per aprire la finestra di output del sistema di comunicazione tramite la porta USB. </a:t>
            </a:r>
          </a:p>
          <a:p>
            <a:r>
              <a:rPr lang="it-IT" sz="2600" dirty="0" smtClean="0"/>
              <a:t>Cliccare su “Carica” (seconda icona, la freccia).  Osservare la finestra del monitor seriale. Notare che il LED TX su Arduino lampeggia ad ogni messaggio inviato sulla porta seriale (USB).</a:t>
            </a:r>
          </a:p>
          <a:p>
            <a:r>
              <a:rPr lang="it-IT" sz="2600" dirty="0" smtClean="0"/>
              <a:t>Nota: se il monitor seriale non funziona, controllare che la velocità impostata nella IDE (visibile a destra in alto nella finestra del monitor seriale) sia impostata a 9600 baud!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372200" y="1124744"/>
            <a:ext cx="265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Il monitor seriale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-24"/>
            <a:ext cx="8229600" cy="654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Diodi LED (3)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4282" y="642918"/>
            <a:ext cx="634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Come calcolare il valore della resistenza da inserire in serie al led?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0" y="602702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http://www.maffucci.it/2011/04/14/arduino-dimensionare-la-resistenza-serie-di-protezione-per-un-diodo-led/</a:t>
            </a:r>
          </a:p>
          <a:p>
            <a:r>
              <a:rPr lang="it-IT" sz="1200" dirty="0" smtClean="0"/>
              <a:t>http://playground.arduino.cc/Italiano/Led</a:t>
            </a:r>
          </a:p>
          <a:p>
            <a:r>
              <a:rPr lang="it-IT" sz="1200" dirty="0" smtClean="0"/>
              <a:t>http://golem.linux.it/wiki/Arduino,_led_e_resistenze</a:t>
            </a:r>
          </a:p>
          <a:p>
            <a:r>
              <a:rPr lang="it-IT" sz="1200" dirty="0" smtClean="0"/>
              <a:t>https://zmaker.wordpress.com/2012/12/06/che-resistenza-ci-metto/</a:t>
            </a:r>
            <a:endParaRPr lang="it-IT" sz="1200" dirty="0"/>
          </a:p>
        </p:txBody>
      </p:sp>
      <p:pic>
        <p:nvPicPr>
          <p:cNvPr id="115714" name="Picture 2" descr="http://www.maffucci.it/wp-content/uploads/2011/04/resistenza-protezione-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7633" y="1071546"/>
            <a:ext cx="3396367" cy="3714776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14282" y="1000108"/>
            <a:ext cx="5500694" cy="50475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it-IT" sz="1400" dirty="0" smtClean="0"/>
              <a:t>La corrente per accendere un diodo LED oscilla tra i 15 e i 20 mA.</a:t>
            </a:r>
          </a:p>
          <a:p>
            <a:pPr fontAlgn="base"/>
            <a:r>
              <a:rPr lang="it-IT" sz="1400" dirty="0" smtClean="0"/>
              <a:t>La tensione ai capi del LED (“caduta di tensione “) deve essere scelta in funzione del colore:</a:t>
            </a:r>
          </a:p>
          <a:p>
            <a:pPr fontAlgn="base"/>
            <a:r>
              <a:rPr lang="it-IT" sz="1400" dirty="0" smtClean="0"/>
              <a:t>colore rosso: 1,8 V  /  colore giallo: 1,9 V  /  colore verde: 2,0 V</a:t>
            </a:r>
          </a:p>
          <a:p>
            <a:pPr fontAlgn="base"/>
            <a:r>
              <a:rPr lang="it-IT" sz="1400" dirty="0" smtClean="0"/>
              <a:t>colore arancio: 2,0 V  /  colore blu: 3,0 V  /  colore bianco: 3,0 V</a:t>
            </a:r>
          </a:p>
          <a:p>
            <a:pPr fontAlgn="base"/>
            <a:endParaRPr lang="it-IT" sz="1400" dirty="0" smtClean="0"/>
          </a:p>
          <a:p>
            <a:pPr fontAlgn="base"/>
            <a:r>
              <a:rPr lang="it-IT" sz="1400" dirty="0" smtClean="0"/>
              <a:t>Per calcolare la resistenza R in serie bisogna utilizzare la seguente formula:</a:t>
            </a:r>
          </a:p>
          <a:p>
            <a:pPr fontAlgn="base"/>
            <a:endParaRPr lang="it-IT" sz="1400" dirty="0" smtClean="0"/>
          </a:p>
          <a:p>
            <a:pPr fontAlgn="base"/>
            <a:r>
              <a:rPr lang="it-IT" sz="1400" dirty="0" smtClean="0"/>
              <a:t>R = (V</a:t>
            </a:r>
            <a:r>
              <a:rPr lang="it-IT" sz="1400" baseline="-25000" dirty="0" smtClean="0"/>
              <a:t>in</a:t>
            </a:r>
            <a:r>
              <a:rPr lang="it-IT" sz="1400" dirty="0" smtClean="0"/>
              <a:t> – </a:t>
            </a:r>
            <a:r>
              <a:rPr lang="it-IT" sz="1400" dirty="0" err="1" smtClean="0"/>
              <a:t>V</a:t>
            </a:r>
            <a:r>
              <a:rPr lang="it-IT" sz="1400" baseline="-25000" dirty="0" err="1" smtClean="0"/>
              <a:t>led</a:t>
            </a:r>
            <a:r>
              <a:rPr lang="it-IT" sz="1400" dirty="0" smtClean="0"/>
              <a:t>)/I</a:t>
            </a:r>
          </a:p>
          <a:p>
            <a:pPr fontAlgn="base"/>
            <a:endParaRPr lang="it-IT" sz="1400" dirty="0" smtClean="0"/>
          </a:p>
          <a:p>
            <a:pPr fontAlgn="base"/>
            <a:r>
              <a:rPr lang="it-IT" sz="1400" dirty="0" smtClean="0"/>
              <a:t>dove R è la resistenza da inserire, V</a:t>
            </a:r>
            <a:r>
              <a:rPr lang="it-IT" sz="1400" baseline="-25000" dirty="0" smtClean="0"/>
              <a:t>in</a:t>
            </a:r>
            <a:r>
              <a:rPr lang="it-IT" sz="1400" dirty="0" smtClean="0"/>
              <a:t> la tensione nella situazione di valore logico ALTO (+5V), </a:t>
            </a:r>
            <a:r>
              <a:rPr lang="it-IT" sz="1400" dirty="0" err="1" smtClean="0"/>
              <a:t>V</a:t>
            </a:r>
            <a:r>
              <a:rPr lang="it-IT" sz="1400" baseline="-25000" dirty="0" err="1" smtClean="0"/>
              <a:t>led</a:t>
            </a:r>
            <a:r>
              <a:rPr lang="it-IT" sz="1400" dirty="0" smtClean="0"/>
              <a:t> la caduta di tensione ai capi del diodo LED, I la corrente.</a:t>
            </a:r>
          </a:p>
          <a:p>
            <a:pPr fontAlgn="base"/>
            <a:endParaRPr lang="it-IT" sz="1400" dirty="0" smtClean="0"/>
          </a:p>
          <a:p>
            <a:pPr fontAlgn="base"/>
            <a:r>
              <a:rPr lang="it-IT" sz="1400" dirty="0" smtClean="0"/>
              <a:t>Supponiamo di utilizzare un diodo LED rosso;</a:t>
            </a:r>
          </a:p>
          <a:p>
            <a:pPr fontAlgn="base"/>
            <a:r>
              <a:rPr lang="it-IT" sz="1400" dirty="0" smtClean="0"/>
              <a:t>la tensione sui pin digitali nella condizione di “ALTO” è circa +5V</a:t>
            </a:r>
          </a:p>
          <a:p>
            <a:pPr fontAlgn="base"/>
            <a:r>
              <a:rPr lang="it-IT" sz="1400" dirty="0" smtClean="0"/>
              <a:t>la corrente di esercizio del led è di circa 20 </a:t>
            </a:r>
            <a:r>
              <a:rPr lang="it-IT" sz="1400" dirty="0" err="1" smtClean="0"/>
              <a:t>mA</a:t>
            </a:r>
            <a:endParaRPr lang="it-IT" sz="1400" dirty="0" smtClean="0"/>
          </a:p>
          <a:p>
            <a:pPr fontAlgn="base"/>
            <a:endParaRPr lang="it-IT" sz="1400" dirty="0" smtClean="0"/>
          </a:p>
          <a:p>
            <a:pPr fontAlgn="base"/>
            <a:r>
              <a:rPr lang="it-IT" sz="1400" dirty="0" smtClean="0"/>
              <a:t>Il valore della resistenza serie sarà:</a:t>
            </a:r>
          </a:p>
          <a:p>
            <a:pPr fontAlgn="base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R = (5 – 1,8)/0,02 = 160 </a:t>
            </a:r>
            <a:r>
              <a:rPr lang="el-GR" sz="1400" b="1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it-IT" sz="1400" dirty="0" smtClean="0"/>
              <a:t>160 </a:t>
            </a:r>
            <a:r>
              <a:rPr lang="el-GR" sz="1400" dirty="0" smtClean="0"/>
              <a:t>Ω</a:t>
            </a:r>
            <a:r>
              <a:rPr lang="el-GR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dirty="0" smtClean="0"/>
              <a:t>non è un valore commerciale, il primo valore disponibile è 180 </a:t>
            </a:r>
            <a:r>
              <a:rPr lang="el-GR" sz="1400" dirty="0" smtClean="0"/>
              <a:t>Ω</a:t>
            </a:r>
            <a:r>
              <a:rPr lang="el-GR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dirty="0" smtClean="0"/>
              <a:t>e il successivo è 220 </a:t>
            </a:r>
            <a:r>
              <a:rPr lang="el-GR" sz="1400" b="1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r>
              <a:rPr lang="it-IT" sz="1400" dirty="0" smtClean="0"/>
              <a:t>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786446" y="5000636"/>
            <a:ext cx="328614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it-IT" sz="1400" dirty="0" smtClean="0"/>
              <a:t>Per valori superiori, fino a circa 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1 K</a:t>
            </a:r>
            <a:r>
              <a:rPr lang="el-GR" sz="1400" b="1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r>
              <a:rPr lang="it-IT" sz="1400" dirty="0" smtClean="0"/>
              <a:t> il diodo LED funziona senza alcun problema, per valori più elevati di resistenza il diodo avrà una luminosità inferiore.</a:t>
            </a:r>
            <a:endParaRPr lang="it-IT" sz="14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-24"/>
            <a:ext cx="8229600" cy="654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Diodi LED (4)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4282" y="642918"/>
            <a:ext cx="634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Come calcolare il valore della resistenza da inserire in serie al led?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0" y="602702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http://www.maffucci.it/2011/04/14/arduino-dimensionare-la-resistenza-serie-di-protezione-per-un-diodo-led/</a:t>
            </a:r>
          </a:p>
          <a:p>
            <a:r>
              <a:rPr lang="it-IT" sz="1200" dirty="0" smtClean="0"/>
              <a:t>http://playground.arduino.cc/Italiano/Led</a:t>
            </a:r>
          </a:p>
          <a:p>
            <a:r>
              <a:rPr lang="it-IT" sz="1200" dirty="0" smtClean="0"/>
              <a:t>http://golem.linux.it/wiki/Arduino,_led_e_resistenze</a:t>
            </a:r>
          </a:p>
          <a:p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https://zmaker.wordpress.com/2012/12/06/che-resistenza-ci-metto/</a:t>
            </a:r>
            <a:endParaRPr lang="it-IT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6194" name="Picture 2" descr="2-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2376969" cy="2664296"/>
          </a:xfrm>
          <a:prstGeom prst="rect">
            <a:avLst/>
          </a:prstGeom>
          <a:noFill/>
        </p:spPr>
      </p:pic>
      <p:pic>
        <p:nvPicPr>
          <p:cNvPr id="136196" name="Picture 4" descr="2-led-girand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1962150" cy="1238250"/>
          </a:xfrm>
          <a:prstGeom prst="rect">
            <a:avLst/>
          </a:prstGeom>
          <a:noFill/>
        </p:spPr>
      </p:pic>
      <p:pic>
        <p:nvPicPr>
          <p:cNvPr id="136198" name="Picture 6" descr="2-casc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980728"/>
            <a:ext cx="1714500" cy="1643074"/>
          </a:xfrm>
          <a:prstGeom prst="rect">
            <a:avLst/>
          </a:prstGeom>
          <a:noFill/>
        </p:spPr>
      </p:pic>
      <p:pic>
        <p:nvPicPr>
          <p:cNvPr id="136200" name="Picture 8" descr="2-sal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564904"/>
            <a:ext cx="2114550" cy="1943101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4716016" y="126876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</a:t>
            </a:r>
            <a:r>
              <a:rPr lang="it-IT" baseline="-25000" dirty="0" err="1" smtClean="0"/>
              <a:t>led</a:t>
            </a:r>
            <a:r>
              <a:rPr lang="it-IT" dirty="0" smtClean="0"/>
              <a:t> = 2V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606673" y="400506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LED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244408" y="321297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411760" y="2276872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Posso pensare ad un alimentatore da 5 volt come una piccola cascata; la posso anche disegnare e la faccio alta 5 quadretti del foglio. Il LED richiede una tensione di circa 2 volt quindi una cascata adatta al LED dovrà essere di 2 volt (o due quadretti); se fosse più alta, il LED si danneggerebbe, se fosse più bassa non si accenderebbe (tutto ciò lo trovo nel </a:t>
            </a:r>
            <a:r>
              <a:rPr lang="it-IT" sz="1400" dirty="0" err="1" smtClean="0"/>
              <a:t>manualetto</a:t>
            </a:r>
            <a:r>
              <a:rPr lang="it-IT" sz="1400" dirty="0" smtClean="0"/>
              <a:t> di istruzioni del LED detto “</a:t>
            </a:r>
            <a:r>
              <a:rPr lang="it-IT" sz="1400" dirty="0" err="1" smtClean="0"/>
              <a:t>datasheet</a:t>
            </a:r>
            <a:r>
              <a:rPr lang="it-IT" sz="1400" dirty="0" smtClean="0"/>
              <a:t>”. Dal </a:t>
            </a:r>
            <a:r>
              <a:rPr lang="it-IT" sz="1400" dirty="0" err="1" smtClean="0"/>
              <a:t>datasheet</a:t>
            </a:r>
            <a:r>
              <a:rPr lang="it-IT" sz="1400" dirty="0" smtClean="0"/>
              <a:t> ricavo anche che al LED serve una corrente di 20 </a:t>
            </a:r>
            <a:r>
              <a:rPr lang="it-IT" sz="1400" dirty="0" err="1" smtClean="0"/>
              <a:t>milli</a:t>
            </a:r>
            <a:r>
              <a:rPr lang="it-IT" sz="1400" dirty="0" smtClean="0"/>
              <a:t> Ampere (0,020 Ampere).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403648" y="4581128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Devo cercare di spezzare la caduta dell’acqua e far fare 2 salti alla cascata: il primo da 3 e il secondo da 2 volt. Per ottenere il salto da 3 volt metterò la resistenza, cioè un tubo che si restringe. La resistenza limiterà la quantità d’acqua che scenderà per la cascata.</a:t>
            </a:r>
            <a:endParaRPr lang="it-IT" sz="1400" dirty="0"/>
          </a:p>
        </p:txBody>
      </p:sp>
      <p:sp>
        <p:nvSpPr>
          <p:cNvPr id="17" name="Rettangolo 16"/>
          <p:cNvSpPr/>
          <p:nvPr/>
        </p:nvSpPr>
        <p:spPr>
          <a:xfrm>
            <a:off x="2267744" y="5517232"/>
            <a:ext cx="456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 = V / I = 3v / 20 </a:t>
            </a:r>
            <a:r>
              <a:rPr lang="it-IT" dirty="0" err="1" smtClean="0"/>
              <a:t>mA</a:t>
            </a:r>
            <a:r>
              <a:rPr lang="it-IT" dirty="0" smtClean="0"/>
              <a:t> = 3v / 0.002 A = 150 ohm</a:t>
            </a:r>
            <a:endParaRPr lang="it-IT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www.arduino.cc/en/uploads/Tutorial/ExampleCircuit_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3714776" cy="3907110"/>
          </a:xfrm>
          <a:prstGeom prst="rect">
            <a:avLst/>
          </a:prstGeom>
          <a:noFill/>
        </p:spPr>
      </p:pic>
      <p:pic>
        <p:nvPicPr>
          <p:cNvPr id="115718" name="Picture 6" descr="http://www.ladyada.net/images/arduino/powered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3826377" cy="2761101"/>
          </a:xfrm>
          <a:prstGeom prst="rect">
            <a:avLst/>
          </a:prstGeom>
          <a:noFill/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457200" y="-24"/>
            <a:ext cx="8229600" cy="654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Diodi LED (5)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5720" name="Picture 8" descr="http://www.seeedstudio.com/wiki/images/thumb/d/d6/Arduino_Sidekick_1LED_Blink.jpg/400px-Arduino_Sidekick_1LED_Bli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26197" y="3474473"/>
            <a:ext cx="2581746" cy="3633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tangolo 6"/>
          <p:cNvSpPr>
            <a:spLocks noChangeArrowheads="1"/>
          </p:cNvSpPr>
          <p:nvPr/>
        </p:nvSpPr>
        <p:spPr bwMode="auto">
          <a:xfrm>
            <a:off x="1547813" y="44450"/>
            <a:ext cx="6192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8</a:t>
            </a:r>
          </a:p>
        </p:txBody>
      </p:sp>
      <p:sp>
        <p:nvSpPr>
          <p:cNvPr id="27651" name="CasellaDiTesto 2"/>
          <p:cNvSpPr txBox="1">
            <a:spLocks noChangeArrowheads="1"/>
          </p:cNvSpPr>
          <p:nvPr/>
        </p:nvSpPr>
        <p:spPr bwMode="auto">
          <a:xfrm>
            <a:off x="107950" y="765175"/>
            <a:ext cx="889158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/>
              <a:t>CHE COS'E' UN CONDENSATORE</a:t>
            </a:r>
            <a:r>
              <a:rPr lang="it-IT" sz="2000"/>
              <a:t/>
            </a:r>
            <a:br>
              <a:rPr lang="it-IT" sz="2000"/>
            </a:br>
            <a:endParaRPr lang="it-IT" sz="2000"/>
          </a:p>
          <a:p>
            <a:r>
              <a:rPr lang="it-IT" sz="2000"/>
              <a:t>La caratteristica del condensatore è la </a:t>
            </a:r>
            <a:r>
              <a:rPr lang="it-IT" sz="2000" b="1">
                <a:solidFill>
                  <a:srgbClr val="FF0000"/>
                </a:solidFill>
              </a:rPr>
              <a:t>capacità</a:t>
            </a:r>
            <a:r>
              <a:rPr lang="it-IT" sz="2000"/>
              <a:t>, che si misura in </a:t>
            </a:r>
            <a:r>
              <a:rPr lang="it-IT" sz="2000" b="1">
                <a:solidFill>
                  <a:srgbClr val="FF0000"/>
                </a:solidFill>
              </a:rPr>
              <a:t>Farad</a:t>
            </a:r>
            <a:r>
              <a:rPr lang="it-IT" sz="2000"/>
              <a:t> (F), o, meglio, in </a:t>
            </a:r>
            <a:r>
              <a:rPr lang="it-IT" sz="2000">
                <a:latin typeface="Symbol" pitchFamily="18" charset="2"/>
              </a:rPr>
              <a:t>m</a:t>
            </a:r>
            <a:r>
              <a:rPr lang="it-IT" sz="2000"/>
              <a:t>F o nF.</a:t>
            </a:r>
          </a:p>
          <a:p>
            <a:endParaRPr lang="it-IT" sz="2000"/>
          </a:p>
          <a:p>
            <a:r>
              <a:rPr lang="it-IT" sz="2000"/>
              <a:t>Il condensatore è un dispositivo in grado di </a:t>
            </a:r>
            <a:r>
              <a:rPr lang="it-IT" sz="2000" b="1">
                <a:solidFill>
                  <a:srgbClr val="FF0000"/>
                </a:solidFill>
              </a:rPr>
              <a:t>immagazzinare carica </a:t>
            </a:r>
            <a:r>
              <a:rPr lang="it-IT" sz="2000"/>
              <a:t>(e quindi energia) </a:t>
            </a:r>
            <a:r>
              <a:rPr lang="it-IT" sz="2000" b="1">
                <a:solidFill>
                  <a:srgbClr val="FF0000"/>
                </a:solidFill>
              </a:rPr>
              <a:t>elettrica</a:t>
            </a:r>
            <a:r>
              <a:rPr lang="it-IT" sz="2000"/>
              <a:t>. La carica che si accumula in un condensatore dipende dalla capacità e dalla tensione di lavoro: </a:t>
            </a:r>
            <a:r>
              <a:rPr lang="it-IT" sz="2000" b="1">
                <a:solidFill>
                  <a:srgbClr val="FF0000"/>
                </a:solidFill>
              </a:rPr>
              <a:t>Q = C x V  </a:t>
            </a:r>
            <a:r>
              <a:rPr lang="it-IT" sz="2000"/>
              <a:t>[Q si misura in Coulomb]</a:t>
            </a:r>
          </a:p>
          <a:p>
            <a:endParaRPr lang="it-IT" sz="2000"/>
          </a:p>
          <a:p>
            <a:r>
              <a:rPr lang="it-IT" sz="2000"/>
              <a:t>Semplice esperimento: occorre una pila, un condensatore elettrolitico da circa 1000 µF e un led cui aggiungeremo in serie una resistenza da 100 ohm:</a:t>
            </a:r>
          </a:p>
        </p:txBody>
      </p:sp>
      <p:pic>
        <p:nvPicPr>
          <p:cNvPr id="27652" name="Picture 2" descr="http://digilander.libero.it/nick47/con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43425"/>
            <a:ext cx="22193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5064125" y="4508500"/>
            <a:ext cx="3829050" cy="2066925"/>
            <a:chOff x="4787900" y="4581525"/>
            <a:chExt cx="3829050" cy="2066925"/>
          </a:xfrm>
        </p:grpSpPr>
        <p:pic>
          <p:nvPicPr>
            <p:cNvPr id="27657" name="Picture 4" descr="http://digilander.libero.it/nick47/cond2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7900" y="4581525"/>
              <a:ext cx="139065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6" descr="http://digilander.libero.it/nick47/cond3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950" y="4941888"/>
              <a:ext cx="152400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ccia a destra rientrata 9"/>
            <p:cNvSpPr/>
            <p:nvPr/>
          </p:nvSpPr>
          <p:spPr>
            <a:xfrm>
              <a:off x="6372225" y="5445125"/>
              <a:ext cx="576263" cy="4318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3" name="Gruppo 10"/>
          <p:cNvGrpSpPr>
            <a:grpSpLocks/>
          </p:cNvGrpSpPr>
          <p:nvPr/>
        </p:nvGrpSpPr>
        <p:grpSpPr bwMode="auto">
          <a:xfrm>
            <a:off x="2555875" y="4652963"/>
            <a:ext cx="1655763" cy="1962150"/>
            <a:chOff x="2988245" y="4652963"/>
            <a:chExt cx="1655763" cy="1962150"/>
          </a:xfrm>
        </p:grpSpPr>
        <p:pic>
          <p:nvPicPr>
            <p:cNvPr id="27655" name="Picture 14" descr="http://www.trainsimhobby.com/public/Data/carlini/201092173954_condensator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8245" y="4868863"/>
              <a:ext cx="1655763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12" descr="http://upload.wikimedia.org/wikipedia/commons/thumb/0/0d/Diodos_LED_foto.png/220px-Diodos_LED_foto.png"/>
            <p:cNvPicPr>
              <a:picLocks noChangeAspect="1" noChangeArrowheads="1"/>
            </p:cNvPicPr>
            <p:nvPr/>
          </p:nvPicPr>
          <p:blipFill>
            <a:blip r:embed="rId6" cstate="print"/>
            <a:srcRect r="79382"/>
            <a:stretch>
              <a:fillRect/>
            </a:stretch>
          </p:blipFill>
          <p:spPr bwMode="auto">
            <a:xfrm>
              <a:off x="3132138" y="4652963"/>
              <a:ext cx="431800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8.1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4581525"/>
            <a:ext cx="24892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ttangolo 12"/>
          <p:cNvSpPr>
            <a:spLocks noChangeArrowheads="1"/>
          </p:cNvSpPr>
          <p:nvPr/>
        </p:nvSpPr>
        <p:spPr bwMode="auto">
          <a:xfrm>
            <a:off x="0" y="733425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Un </a:t>
            </a:r>
            <a:r>
              <a:rPr lang="it-IT">
                <a:solidFill>
                  <a:srgbClr val="FF0000"/>
                </a:solidFill>
              </a:rPr>
              <a:t>condensatore</a:t>
            </a:r>
            <a:r>
              <a:rPr lang="it-IT"/>
              <a:t> è un sistema di </a:t>
            </a:r>
            <a:r>
              <a:rPr lang="it-IT">
                <a:solidFill>
                  <a:srgbClr val="FF0000"/>
                </a:solidFill>
              </a:rPr>
              <a:t>due conduttori affacciati</a:t>
            </a:r>
            <a:r>
              <a:rPr lang="it-IT"/>
              <a:t>, le </a:t>
            </a:r>
            <a:r>
              <a:rPr lang="it-IT">
                <a:solidFill>
                  <a:srgbClr val="FF0000"/>
                </a:solidFill>
              </a:rPr>
              <a:t>armature</a:t>
            </a:r>
            <a:r>
              <a:rPr lang="it-IT"/>
              <a:t>, </a:t>
            </a:r>
            <a:r>
              <a:rPr lang="it-IT">
                <a:solidFill>
                  <a:srgbClr val="FF0000"/>
                </a:solidFill>
              </a:rPr>
              <a:t>separati da un isolante</a:t>
            </a:r>
            <a:r>
              <a:rPr lang="it-IT"/>
              <a:t>. </a:t>
            </a:r>
          </a:p>
          <a:p>
            <a:endParaRPr lang="it-IT"/>
          </a:p>
          <a:p>
            <a:r>
              <a:rPr lang="it-IT"/>
              <a:t>Serve per </a:t>
            </a:r>
            <a:r>
              <a:rPr lang="it-IT">
                <a:solidFill>
                  <a:srgbClr val="FF0000"/>
                </a:solidFill>
              </a:rPr>
              <a:t>immagazzinare energia elettrica </a:t>
            </a:r>
            <a:r>
              <a:rPr lang="it-IT"/>
              <a:t>nel campo elettrico che si stabilisce fra le armature. </a:t>
            </a:r>
          </a:p>
          <a:p>
            <a:endParaRPr lang="it-IT"/>
          </a:p>
          <a:p>
            <a:r>
              <a:rPr lang="it-IT">
                <a:solidFill>
                  <a:srgbClr val="FF0000"/>
                </a:solidFill>
              </a:rPr>
              <a:t>La grandezza che caratterizza un condensatore è la capacità C</a:t>
            </a:r>
            <a:r>
              <a:rPr lang="it-IT"/>
              <a:t>, ossia il rapporto tra quantità di carica Q deposta sulle sue armature e la differenza di potenziale V tra loro: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Un </a:t>
            </a:r>
            <a:r>
              <a:rPr lang="it-IT">
                <a:solidFill>
                  <a:srgbClr val="FF0000"/>
                </a:solidFill>
              </a:rPr>
              <a:t>condensatore piano</a:t>
            </a:r>
            <a:r>
              <a:rPr lang="it-IT"/>
              <a:t> è costituito da due lastre </a:t>
            </a:r>
          </a:p>
          <a:p>
            <a:r>
              <a:rPr lang="it-IT"/>
              <a:t>metalliche piane di superficie A, separate da un </a:t>
            </a:r>
          </a:p>
          <a:p>
            <a:r>
              <a:rPr lang="it-IT"/>
              <a:t>dielettrico (un isolante) con costante </a:t>
            </a:r>
            <a:r>
              <a:rPr lang="it-IT">
                <a:latin typeface="Symbol" pitchFamily="18" charset="2"/>
              </a:rPr>
              <a:t>e</a:t>
            </a:r>
            <a:r>
              <a:rPr lang="it-IT"/>
              <a:t>, poste a distanza d. </a:t>
            </a: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786058"/>
            <a:ext cx="15113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CasellaDiTesto 14"/>
          <p:cNvSpPr txBox="1">
            <a:spLocks noChangeArrowheads="1"/>
          </p:cNvSpPr>
          <p:nvPr/>
        </p:nvSpPr>
        <p:spPr bwMode="auto">
          <a:xfrm>
            <a:off x="5868988" y="3141663"/>
            <a:ext cx="3275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Carica Q misurata in Coulomb</a:t>
            </a:r>
          </a:p>
        </p:txBody>
      </p:sp>
      <p:sp>
        <p:nvSpPr>
          <p:cNvPr id="28679" name="Rettangolo 15"/>
          <p:cNvSpPr>
            <a:spLocks noChangeArrowheads="1"/>
          </p:cNvSpPr>
          <p:nvPr/>
        </p:nvSpPr>
        <p:spPr bwMode="auto">
          <a:xfrm>
            <a:off x="5940425" y="3573463"/>
            <a:ext cx="24479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1 Coulomb = 6,24×10</a:t>
            </a:r>
            <a:r>
              <a:rPr lang="it-IT" baseline="30000"/>
              <a:t>18</a:t>
            </a:r>
            <a:r>
              <a:rPr lang="it-IT"/>
              <a:t> volte la carica di un elettrone</a:t>
            </a:r>
          </a:p>
        </p:txBody>
      </p:sp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5446713"/>
            <a:ext cx="180816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8.2</a:t>
            </a:r>
          </a:p>
        </p:txBody>
      </p:sp>
      <p:sp>
        <p:nvSpPr>
          <p:cNvPr id="29699" name="Rettangolo 12"/>
          <p:cNvSpPr>
            <a:spLocks noChangeArrowheads="1"/>
          </p:cNvSpPr>
          <p:nvPr/>
        </p:nvSpPr>
        <p:spPr bwMode="auto">
          <a:xfrm>
            <a:off x="0" y="1052513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u="sng">
                <a:solidFill>
                  <a:srgbClr val="FF0000"/>
                </a:solidFill>
              </a:rPr>
              <a:t>Condensatori in serie e in parallelo</a:t>
            </a:r>
          </a:p>
          <a:p>
            <a:endParaRPr lang="it-IT"/>
          </a:p>
        </p:txBody>
      </p:sp>
      <p:pic>
        <p:nvPicPr>
          <p:cNvPr id="29700" name="Picture 2" descr="File:Capacitors in serie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9338"/>
            <a:ext cx="3714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\frac{1}{C_\mathrm{equivalente}} = \frac{1}{C_1} + \frac{1}{C_2} + \cdots + \frac{1}{C_n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390775"/>
            <a:ext cx="43513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File:Capacitors in parallel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614738"/>
            <a:ext cx="2867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C_\mathrm{totale} = C_1 + C_2 + \cdots + C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4264025"/>
            <a:ext cx="45100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8.3</a:t>
            </a:r>
          </a:p>
        </p:txBody>
      </p:sp>
      <p:sp>
        <p:nvSpPr>
          <p:cNvPr id="30723" name="Rettangolo 12"/>
          <p:cNvSpPr>
            <a:spLocks noChangeArrowheads="1"/>
          </p:cNvSpPr>
          <p:nvPr/>
        </p:nvSpPr>
        <p:spPr bwMode="auto">
          <a:xfrm>
            <a:off x="0" y="7334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u="sng">
                <a:solidFill>
                  <a:srgbClr val="FF0000"/>
                </a:solidFill>
              </a:rPr>
              <a:t>Carica e Scarica di un condensatore</a:t>
            </a:r>
          </a:p>
        </p:txBody>
      </p:sp>
      <p:sp>
        <p:nvSpPr>
          <p:cNvPr id="30724" name="Rettangolo 8"/>
          <p:cNvSpPr>
            <a:spLocks noChangeArrowheads="1"/>
          </p:cNvSpPr>
          <p:nvPr/>
        </p:nvSpPr>
        <p:spPr bwMode="auto">
          <a:xfrm>
            <a:off x="0" y="1484313"/>
            <a:ext cx="91440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Consideriamo il </a:t>
            </a:r>
            <a:r>
              <a:rPr lang="it-IT">
                <a:solidFill>
                  <a:srgbClr val="FF0000"/>
                </a:solidFill>
              </a:rPr>
              <a:t>processo di carica di un condensatore C</a:t>
            </a:r>
            <a:r>
              <a:rPr lang="it-IT"/>
              <a:t>, inserito nel circuito seguente: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 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La </a:t>
            </a:r>
            <a:r>
              <a:rPr lang="it-IT">
                <a:solidFill>
                  <a:srgbClr val="FF0000"/>
                </a:solidFill>
              </a:rPr>
              <a:t>carica elettrica </a:t>
            </a:r>
            <a:r>
              <a:rPr lang="it-IT"/>
              <a:t>che si accumula sulle armature quando si sottopone il condensatore alla d.d.p., </a:t>
            </a:r>
            <a:r>
              <a:rPr lang="it-IT" u="sng">
                <a:solidFill>
                  <a:srgbClr val="FF0000"/>
                </a:solidFill>
              </a:rPr>
              <a:t>non raggiunge istantaneamente </a:t>
            </a:r>
            <a:r>
              <a:rPr lang="it-IT">
                <a:solidFill>
                  <a:srgbClr val="FF0000"/>
                </a:solidFill>
              </a:rPr>
              <a:t>il suo valore massimo Q = C V</a:t>
            </a:r>
            <a:r>
              <a:rPr lang="it-IT" baseline="-25000">
                <a:solidFill>
                  <a:srgbClr val="FF0000"/>
                </a:solidFill>
              </a:rPr>
              <a:t>o</a:t>
            </a:r>
            <a:r>
              <a:rPr lang="it-IT"/>
              <a:t>. </a:t>
            </a:r>
          </a:p>
          <a:p>
            <a:endParaRPr lang="it-IT"/>
          </a:p>
          <a:p>
            <a:r>
              <a:rPr lang="it-IT"/>
              <a:t>Questo avviene perché </a:t>
            </a:r>
            <a:r>
              <a:rPr lang="it-IT">
                <a:solidFill>
                  <a:srgbClr val="FF0000"/>
                </a:solidFill>
              </a:rPr>
              <a:t>man mano che la carica si accumula sull’armatura, aumenta la forza di repulsione </a:t>
            </a:r>
            <a:r>
              <a:rPr lang="it-IT"/>
              <a:t>tra le cariche e perciò aumenta il lavoro necessario al generatore per accumulare altre cariche. </a:t>
            </a:r>
          </a:p>
          <a:p>
            <a:endParaRPr lang="it-IT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89138"/>
            <a:ext cx="34559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4572000" y="2205038"/>
            <a:ext cx="4392613" cy="8302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latin typeface="Arial" charset="0"/>
                <a:cs typeface="Arial" charset="0"/>
              </a:rPr>
              <a:t>Portando il commutatore sulla posizione A, si ottiene il circuito relativo al processo di carica</a:t>
            </a:r>
            <a:endParaRPr lang="it-IT" sz="1600" dirty="0">
              <a:latin typeface="Arial" charset="0"/>
              <a:cs typeface="Arial" charset="0"/>
            </a:endParaRPr>
          </a:p>
        </p:txBody>
      </p:sp>
      <p:sp>
        <p:nvSpPr>
          <p:cNvPr id="30727" name="CasellaDiTesto 13"/>
          <p:cNvSpPr txBox="1">
            <a:spLocks noChangeArrowheads="1"/>
          </p:cNvSpPr>
          <p:nvPr/>
        </p:nvSpPr>
        <p:spPr bwMode="auto">
          <a:xfrm>
            <a:off x="468313" y="2781300"/>
            <a:ext cx="409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V</a:t>
            </a:r>
            <a:r>
              <a:rPr lang="it-IT" baseline="-2500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8.4</a:t>
            </a:r>
          </a:p>
        </p:txBody>
      </p:sp>
      <p:sp>
        <p:nvSpPr>
          <p:cNvPr id="31747" name="Rettangolo 12"/>
          <p:cNvSpPr>
            <a:spLocks noChangeArrowheads="1"/>
          </p:cNvSpPr>
          <p:nvPr/>
        </p:nvSpPr>
        <p:spPr bwMode="auto">
          <a:xfrm>
            <a:off x="0" y="7334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u="sng">
                <a:solidFill>
                  <a:srgbClr val="FF0000"/>
                </a:solidFill>
              </a:rPr>
              <a:t>Carica e Scarica di un condensatore</a:t>
            </a:r>
          </a:p>
        </p:txBody>
      </p:sp>
      <p:sp>
        <p:nvSpPr>
          <p:cNvPr id="31748" name="Rettangolo 8"/>
          <p:cNvSpPr>
            <a:spLocks noChangeArrowheads="1"/>
          </p:cNvSpPr>
          <p:nvPr/>
        </p:nvSpPr>
        <p:spPr bwMode="auto">
          <a:xfrm>
            <a:off x="0" y="14843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La legge che esprime il </a:t>
            </a:r>
            <a:r>
              <a:rPr lang="it-IT">
                <a:solidFill>
                  <a:srgbClr val="FF0000"/>
                </a:solidFill>
              </a:rPr>
              <a:t>valore della carica  in funzione del tempo </a:t>
            </a:r>
            <a:r>
              <a:rPr lang="it-IT"/>
              <a:t>q(t), durante il processo di carica, è:</a:t>
            </a:r>
          </a:p>
          <a:p>
            <a:endParaRPr lang="it-IT"/>
          </a:p>
        </p:txBody>
      </p:sp>
      <p:pic>
        <p:nvPicPr>
          <p:cNvPr id="317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349500"/>
            <a:ext cx="4032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ttangolo 6"/>
          <p:cNvSpPr>
            <a:spLocks noChangeArrowheads="1"/>
          </p:cNvSpPr>
          <p:nvPr/>
        </p:nvSpPr>
        <p:spPr bwMode="auto">
          <a:xfrm>
            <a:off x="7596188" y="2492375"/>
            <a:ext cx="1084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Q = C V</a:t>
            </a:r>
            <a:r>
              <a:rPr lang="it-IT" baseline="-25000">
                <a:solidFill>
                  <a:srgbClr val="FF0000"/>
                </a:solidFill>
              </a:rPr>
              <a:t>o</a:t>
            </a:r>
            <a:endParaRPr lang="it-IT"/>
          </a:p>
        </p:txBody>
      </p:sp>
      <p:sp>
        <p:nvSpPr>
          <p:cNvPr id="31751" name="Rettangolo 7"/>
          <p:cNvSpPr>
            <a:spLocks noChangeArrowheads="1"/>
          </p:cNvSpPr>
          <p:nvPr/>
        </p:nvSpPr>
        <p:spPr bwMode="auto">
          <a:xfrm>
            <a:off x="34925" y="3644900"/>
            <a:ext cx="9109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in cui Q indica il valore finale della carica, R la resistenza elettrica del circuito con il quale il condensatore si carica e C la capacità del condensatore. Pertanto, il grafico relativo alla legge sarà di tipo esponenziale.</a:t>
            </a:r>
          </a:p>
        </p:txBody>
      </p:sp>
      <p:sp>
        <p:nvSpPr>
          <p:cNvPr id="31752" name="Rettangolo 9"/>
          <p:cNvSpPr>
            <a:spLocks noChangeArrowheads="1"/>
          </p:cNvSpPr>
          <p:nvPr/>
        </p:nvSpPr>
        <p:spPr bwMode="auto">
          <a:xfrm>
            <a:off x="0" y="4797425"/>
            <a:ext cx="9144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La </a:t>
            </a:r>
            <a:r>
              <a:rPr lang="it-IT">
                <a:solidFill>
                  <a:srgbClr val="FF0000"/>
                </a:solidFill>
              </a:rPr>
              <a:t>rapidità con cui la carica del condensatore aumenta dipende dal prodotto RC</a:t>
            </a:r>
            <a:r>
              <a:rPr lang="it-IT"/>
              <a:t>, che</a:t>
            </a:r>
          </a:p>
          <a:p>
            <a:r>
              <a:rPr lang="it-IT"/>
              <a:t>rappresenta la </a:t>
            </a:r>
            <a:r>
              <a:rPr lang="it-IT">
                <a:solidFill>
                  <a:srgbClr val="FF0000"/>
                </a:solidFill>
              </a:rPr>
              <a:t>costante di tempo t</a:t>
            </a:r>
            <a:r>
              <a:rPr lang="it-IT"/>
              <a:t>. </a:t>
            </a:r>
          </a:p>
          <a:p>
            <a:endParaRPr lang="it-IT"/>
          </a:p>
          <a:p>
            <a:r>
              <a:rPr lang="it-IT"/>
              <a:t>Dopo un tempo t=RC, il condensatore raggiungerà il 63% della carica totale Q, dopo t=2RC l’86%, dopo t=3RC il 95% e dopo t=4RC il 98%.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8.5</a:t>
            </a:r>
          </a:p>
        </p:txBody>
      </p:sp>
      <p:sp>
        <p:nvSpPr>
          <p:cNvPr id="32771" name="Rettangolo 12"/>
          <p:cNvSpPr>
            <a:spLocks noChangeArrowheads="1"/>
          </p:cNvSpPr>
          <p:nvPr/>
        </p:nvSpPr>
        <p:spPr bwMode="auto">
          <a:xfrm>
            <a:off x="0" y="7334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u="sng">
                <a:solidFill>
                  <a:srgbClr val="FF0000"/>
                </a:solidFill>
              </a:rPr>
              <a:t>Carica e Scarica di un condensatore</a:t>
            </a: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65313"/>
            <a:ext cx="40322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097338"/>
            <a:ext cx="476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ccia a destra con strisce 10"/>
          <p:cNvSpPr/>
          <p:nvPr/>
        </p:nvSpPr>
        <p:spPr>
          <a:xfrm rot="1438816">
            <a:off x="3089275" y="3186113"/>
            <a:ext cx="1727200" cy="865187"/>
          </a:xfrm>
          <a:prstGeom prst="strip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775" name="CasellaDiTesto 11"/>
          <p:cNvSpPr txBox="1">
            <a:spLocks noChangeArrowheads="1"/>
          </p:cNvSpPr>
          <p:nvPr/>
        </p:nvSpPr>
        <p:spPr bwMode="auto">
          <a:xfrm>
            <a:off x="6084888" y="2297113"/>
            <a:ext cx="2055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/>
              <a:t>CARICA!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8.6</a:t>
            </a:r>
          </a:p>
        </p:txBody>
      </p:sp>
      <p:sp>
        <p:nvSpPr>
          <p:cNvPr id="33795" name="Rettangolo 12"/>
          <p:cNvSpPr>
            <a:spLocks noChangeArrowheads="1"/>
          </p:cNvSpPr>
          <p:nvPr/>
        </p:nvSpPr>
        <p:spPr bwMode="auto">
          <a:xfrm>
            <a:off x="0" y="7334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u="sng">
                <a:solidFill>
                  <a:srgbClr val="FF0000"/>
                </a:solidFill>
              </a:rPr>
              <a:t>Carica e Scarica di un condensatore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268413"/>
            <a:ext cx="476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CasellaDiTesto 7"/>
          <p:cNvSpPr txBox="1">
            <a:spLocks noChangeArrowheads="1"/>
          </p:cNvSpPr>
          <p:nvPr/>
        </p:nvSpPr>
        <p:spPr bwMode="auto">
          <a:xfrm>
            <a:off x="179388" y="1773238"/>
            <a:ext cx="2673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Com’è fatta la funzione: 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933825"/>
            <a:ext cx="4135437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CasellaDiTesto 9"/>
          <p:cNvSpPr txBox="1">
            <a:spLocks noChangeArrowheads="1"/>
          </p:cNvSpPr>
          <p:nvPr/>
        </p:nvSpPr>
        <p:spPr bwMode="auto">
          <a:xfrm>
            <a:off x="7956550" y="1700213"/>
            <a:ext cx="954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33800" name="CasellaDiTesto 13"/>
          <p:cNvSpPr txBox="1">
            <a:spLocks noChangeArrowheads="1"/>
          </p:cNvSpPr>
          <p:nvPr/>
        </p:nvSpPr>
        <p:spPr bwMode="auto">
          <a:xfrm>
            <a:off x="395288" y="3068638"/>
            <a:ext cx="6224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Un’esponenziale con esponente negativo ha quest’aspetto: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Iniziare con Arduino (4)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071546"/>
            <a:ext cx="8929718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i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it-IT" sz="2000" dirty="0" smtClean="0"/>
          </a:p>
          <a:p>
            <a:r>
              <a:rPr lang="it-IT" sz="2000" dirty="0" smtClean="0"/>
              <a:t>Finora, abbiamo detto ad Arduino di accendere e spegnere un LED, e di mandare alcuni messaggi alla finestra del monitor seriale. Ora insegniamogli a contare. Immediatamente dopo la riga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2000" dirty="0" smtClean="0"/>
              <a:t>"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Inizio\n</a:t>
            </a:r>
            <a:r>
              <a:rPr lang="it-IT" sz="2000" dirty="0" smtClean="0"/>
              <a:t>"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it-IT" sz="2000" dirty="0" smtClean="0"/>
              <a:t>inseriamo:</a:t>
            </a:r>
          </a:p>
          <a:p>
            <a:endParaRPr lang="it-IT" sz="2000" dirty="0" smtClean="0"/>
          </a:p>
          <a:p>
            <a:pPr lvl="1">
              <a:buNone/>
            </a:pP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j;</a:t>
            </a:r>
          </a:p>
          <a:p>
            <a:pPr lvl="1">
              <a:buNone/>
            </a:pP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(j = 0; j &lt; 10; j++)</a:t>
            </a:r>
          </a:p>
          <a:p>
            <a:pPr lvl="1">
              <a:buNone/>
            </a:pP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(j);</a:t>
            </a:r>
          </a:p>
          <a:p>
            <a:endParaRPr lang="it-IT" sz="2000" dirty="0" smtClean="0"/>
          </a:p>
          <a:p>
            <a:r>
              <a:rPr lang="it-IT" sz="2000" dirty="0" smtClean="0"/>
              <a:t>Se la finestra del monitor di traffico seriale dovesse essere chiusa, dare il comando di menu “Strumenti </a:t>
            </a:r>
            <a:r>
              <a:rPr lang="it-IT" sz="2000" dirty="0" smtClean="0">
                <a:sym typeface="Symbol"/>
              </a:rPr>
              <a:t></a:t>
            </a:r>
            <a:r>
              <a:rPr lang="it-IT" sz="2000" dirty="0" smtClean="0"/>
              <a:t> Monitor Seriale” per aprirla. </a:t>
            </a:r>
          </a:p>
          <a:p>
            <a:r>
              <a:rPr lang="it-IT" sz="2000" dirty="0" smtClean="0"/>
              <a:t>Cliccare su “Carica” (seconda icona, la freccia).  Osservare la finestra del monitor seriale.</a:t>
            </a:r>
          </a:p>
          <a:p>
            <a:r>
              <a:rPr lang="it-IT" sz="2000" dirty="0" smtClean="0"/>
              <a:t>Informazioni su </a:t>
            </a:r>
            <a:r>
              <a:rPr lang="it-IT" sz="1600" dirty="0" err="1" smtClean="0">
                <a:latin typeface="Courier New" pitchFamily="49" charset="0"/>
                <a:cs typeface="Courier New" pitchFamily="49" charset="0"/>
              </a:rPr>
              <a:t>Serial.print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it-IT" sz="2000" dirty="0" smtClean="0"/>
              <a:t>sono all’indirizzo: 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https://www.arduino.cc/en/Serial/Print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860032" y="2852936"/>
            <a:ext cx="2187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Concetto di variabile!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8.7</a:t>
            </a:r>
          </a:p>
        </p:txBody>
      </p:sp>
      <p:sp>
        <p:nvSpPr>
          <p:cNvPr id="34819" name="Rettangolo 12"/>
          <p:cNvSpPr>
            <a:spLocks noChangeArrowheads="1"/>
          </p:cNvSpPr>
          <p:nvPr/>
        </p:nvSpPr>
        <p:spPr bwMode="auto">
          <a:xfrm>
            <a:off x="0" y="7334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u="sng">
                <a:solidFill>
                  <a:srgbClr val="FF0000"/>
                </a:solidFill>
              </a:rPr>
              <a:t>Carica e Scarica di un condensatore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268413"/>
            <a:ext cx="476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CasellaDiTesto 7"/>
          <p:cNvSpPr txBox="1">
            <a:spLocks noChangeArrowheads="1"/>
          </p:cNvSpPr>
          <p:nvPr/>
        </p:nvSpPr>
        <p:spPr bwMode="auto">
          <a:xfrm>
            <a:off x="179388" y="1773238"/>
            <a:ext cx="215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Quindi la funzione: </a:t>
            </a:r>
          </a:p>
        </p:txBody>
      </p:sp>
      <p:sp>
        <p:nvSpPr>
          <p:cNvPr id="34822" name="CasellaDiTesto 8"/>
          <p:cNvSpPr txBox="1">
            <a:spLocks noChangeArrowheads="1"/>
          </p:cNvSpPr>
          <p:nvPr/>
        </p:nvSpPr>
        <p:spPr bwMode="auto">
          <a:xfrm>
            <a:off x="755650" y="3068638"/>
            <a:ext cx="89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è così:</a:t>
            </a:r>
          </a:p>
          <a:p>
            <a:endParaRPr lang="it-IT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708275"/>
            <a:ext cx="5329237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8.8</a:t>
            </a:r>
          </a:p>
        </p:txBody>
      </p:sp>
      <p:sp>
        <p:nvSpPr>
          <p:cNvPr id="35843" name="Rettangolo 12"/>
          <p:cNvSpPr>
            <a:spLocks noChangeArrowheads="1"/>
          </p:cNvSpPr>
          <p:nvPr/>
        </p:nvSpPr>
        <p:spPr bwMode="auto">
          <a:xfrm>
            <a:off x="0" y="7334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u="sng">
                <a:solidFill>
                  <a:srgbClr val="FF0000"/>
                </a:solidFill>
              </a:rPr>
              <a:t>Carica e Scarica di un condensatore</a:t>
            </a:r>
          </a:p>
        </p:txBody>
      </p:sp>
      <p:sp>
        <p:nvSpPr>
          <p:cNvPr id="35844" name="Rettangolo 8"/>
          <p:cNvSpPr>
            <a:spLocks noChangeArrowheads="1"/>
          </p:cNvSpPr>
          <p:nvPr/>
        </p:nvSpPr>
        <p:spPr bwMode="auto">
          <a:xfrm>
            <a:off x="0" y="1484313"/>
            <a:ext cx="91440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Consideriamo ora il </a:t>
            </a:r>
            <a:r>
              <a:rPr lang="it-IT">
                <a:solidFill>
                  <a:srgbClr val="FF0000"/>
                </a:solidFill>
              </a:rPr>
              <a:t>processo di scarica del condensatore C</a:t>
            </a:r>
            <a:r>
              <a:rPr lang="it-IT"/>
              <a:t>: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 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Analizzando la </a:t>
            </a:r>
            <a:r>
              <a:rPr lang="it-IT">
                <a:solidFill>
                  <a:srgbClr val="FF0000"/>
                </a:solidFill>
              </a:rPr>
              <a:t>fase di </a:t>
            </a:r>
            <a:r>
              <a:rPr lang="it-IT" i="1">
                <a:solidFill>
                  <a:srgbClr val="FF0000"/>
                </a:solidFill>
              </a:rPr>
              <a:t>scarica si giunge a stabilire </a:t>
            </a:r>
            <a:r>
              <a:rPr lang="it-IT" i="1"/>
              <a:t>che il </a:t>
            </a:r>
            <a:r>
              <a:rPr lang="it-IT"/>
              <a:t>valore della carica q rilevabile sulle armature del condensatore dopo un tempo t, è espresso dalla relazione </a:t>
            </a:r>
          </a:p>
          <a:p>
            <a:endParaRPr lang="it-IT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89138"/>
            <a:ext cx="34559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4572000" y="2205038"/>
            <a:ext cx="4392613" cy="8302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latin typeface="Arial" charset="0"/>
                <a:cs typeface="Arial" charset="0"/>
              </a:rPr>
              <a:t>Portando il commutatore sulla posizione B, si ottiene il circuito relativo al processo di scarica.</a:t>
            </a:r>
            <a:endParaRPr lang="it-IT" sz="1600" dirty="0">
              <a:latin typeface="Arial" charset="0"/>
              <a:cs typeface="Arial" charset="0"/>
            </a:endParaRPr>
          </a:p>
        </p:txBody>
      </p:sp>
      <p:sp>
        <p:nvSpPr>
          <p:cNvPr id="35847" name="CasellaDiTesto 13"/>
          <p:cNvSpPr txBox="1">
            <a:spLocks noChangeArrowheads="1"/>
          </p:cNvSpPr>
          <p:nvPr/>
        </p:nvSpPr>
        <p:spPr bwMode="auto">
          <a:xfrm>
            <a:off x="468313" y="2781300"/>
            <a:ext cx="409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V</a:t>
            </a:r>
            <a:r>
              <a:rPr lang="it-IT" baseline="-25000"/>
              <a:t>o</a:t>
            </a: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084763"/>
            <a:ext cx="3238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CasellaDiTesto 9"/>
          <p:cNvSpPr txBox="1">
            <a:spLocks noChangeArrowheads="1"/>
          </p:cNvSpPr>
          <p:nvPr/>
        </p:nvSpPr>
        <p:spPr bwMode="auto">
          <a:xfrm>
            <a:off x="4356100" y="5661025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da cui…</a:t>
            </a:r>
          </a:p>
        </p:txBody>
      </p:sp>
      <p:pic>
        <p:nvPicPr>
          <p:cNvPr id="358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013325"/>
            <a:ext cx="3733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tangolo 6"/>
          <p:cNvSpPr>
            <a:spLocks noChangeArrowheads="1"/>
          </p:cNvSpPr>
          <p:nvPr/>
        </p:nvSpPr>
        <p:spPr bwMode="auto">
          <a:xfrm>
            <a:off x="1547813" y="44450"/>
            <a:ext cx="641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8.9</a:t>
            </a:r>
          </a:p>
        </p:txBody>
      </p:sp>
      <p:sp>
        <p:nvSpPr>
          <p:cNvPr id="36867" name="Rettangolo 12"/>
          <p:cNvSpPr>
            <a:spLocks noChangeArrowheads="1"/>
          </p:cNvSpPr>
          <p:nvPr/>
        </p:nvSpPr>
        <p:spPr bwMode="auto">
          <a:xfrm>
            <a:off x="0" y="7334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u="sng">
                <a:solidFill>
                  <a:srgbClr val="FF0000"/>
                </a:solidFill>
              </a:rPr>
              <a:t>Carica e Scarica di un condensatore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3733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609850"/>
            <a:ext cx="5695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tangolo 6"/>
          <p:cNvSpPr>
            <a:spLocks noChangeArrowheads="1"/>
          </p:cNvSpPr>
          <p:nvPr/>
        </p:nvSpPr>
        <p:spPr bwMode="auto">
          <a:xfrm>
            <a:off x="1547813" y="44450"/>
            <a:ext cx="664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8.95</a:t>
            </a:r>
          </a:p>
        </p:txBody>
      </p:sp>
      <p:sp>
        <p:nvSpPr>
          <p:cNvPr id="37891" name="Rettangolo 12"/>
          <p:cNvSpPr>
            <a:spLocks noChangeArrowheads="1"/>
          </p:cNvSpPr>
          <p:nvPr/>
        </p:nvSpPr>
        <p:spPr bwMode="auto">
          <a:xfrm>
            <a:off x="0" y="7334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u="sng">
                <a:solidFill>
                  <a:srgbClr val="FF0000"/>
                </a:solidFill>
              </a:rPr>
              <a:t>Esperimento: Carica e Scarica di un condensatore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500563" y="2636838"/>
            <a:ext cx="4392612" cy="8318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latin typeface="Arial" charset="0"/>
                <a:cs typeface="Arial" charset="0"/>
              </a:rPr>
              <a:t>Portando il commutatore sulla posizione A, si ottiene il circuito relativo al processo di carica. Nella posizione B, la scarica.</a:t>
            </a:r>
            <a:endParaRPr lang="it-IT" sz="1600" dirty="0">
              <a:latin typeface="Arial" charset="0"/>
              <a:cs typeface="Arial" charset="0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44675"/>
            <a:ext cx="3962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CasellaDiTesto 14"/>
          <p:cNvSpPr txBox="1">
            <a:spLocks noChangeArrowheads="1"/>
          </p:cNvSpPr>
          <p:nvPr/>
        </p:nvSpPr>
        <p:spPr bwMode="auto">
          <a:xfrm>
            <a:off x="1258888" y="1773238"/>
            <a:ext cx="33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A</a:t>
            </a:r>
          </a:p>
        </p:txBody>
      </p:sp>
      <p:sp>
        <p:nvSpPr>
          <p:cNvPr id="37895" name="CasellaDiTesto 15"/>
          <p:cNvSpPr txBox="1">
            <a:spLocks noChangeArrowheads="1"/>
          </p:cNvSpPr>
          <p:nvPr/>
        </p:nvSpPr>
        <p:spPr bwMode="auto">
          <a:xfrm>
            <a:off x="1619250" y="2708275"/>
            <a:ext cx="33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B</a:t>
            </a:r>
          </a:p>
        </p:txBody>
      </p:sp>
      <p:sp>
        <p:nvSpPr>
          <p:cNvPr id="37896" name="CasellaDiTesto 16"/>
          <p:cNvSpPr txBox="1">
            <a:spLocks noChangeArrowheads="1"/>
          </p:cNvSpPr>
          <p:nvPr/>
        </p:nvSpPr>
        <p:spPr bwMode="auto">
          <a:xfrm>
            <a:off x="539750" y="4508500"/>
            <a:ext cx="24495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Valori dei componenti:</a:t>
            </a:r>
          </a:p>
          <a:p>
            <a:endParaRPr lang="it-IT"/>
          </a:p>
          <a:p>
            <a:r>
              <a:rPr lang="it-IT"/>
              <a:t>R = 47 </a:t>
            </a:r>
            <a:r>
              <a:rPr lang="it-IT">
                <a:latin typeface="Symbol" pitchFamily="18" charset="2"/>
              </a:rPr>
              <a:t>W</a:t>
            </a:r>
          </a:p>
          <a:p>
            <a:r>
              <a:rPr lang="it-IT"/>
              <a:t>C = 2200 </a:t>
            </a:r>
            <a:r>
              <a:rPr lang="it-IT">
                <a:latin typeface="Symbol" pitchFamily="18" charset="2"/>
              </a:rPr>
              <a:t>m</a:t>
            </a:r>
            <a:r>
              <a:rPr lang="it-IT"/>
              <a:t>F</a:t>
            </a:r>
          </a:p>
          <a:p>
            <a:r>
              <a:rPr lang="it-IT">
                <a:latin typeface="Symbol" pitchFamily="18" charset="2"/>
              </a:rPr>
              <a:t>t</a:t>
            </a:r>
            <a:r>
              <a:rPr lang="it-IT"/>
              <a:t> = RC = …… s</a:t>
            </a:r>
          </a:p>
        </p:txBody>
      </p:sp>
      <p:sp>
        <p:nvSpPr>
          <p:cNvPr id="37897" name="CasellaDiTesto 17"/>
          <p:cNvSpPr txBox="1">
            <a:spLocks noChangeArrowheads="1"/>
          </p:cNvSpPr>
          <p:nvPr/>
        </p:nvSpPr>
        <p:spPr bwMode="auto">
          <a:xfrm>
            <a:off x="6443663" y="5876925"/>
            <a:ext cx="2076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ln V = ln Vo – t/RC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52388"/>
            <a:ext cx="8639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700338"/>
            <a:ext cx="8696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4500563"/>
            <a:ext cx="61436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ttangolo 6"/>
          <p:cNvSpPr>
            <a:spLocks noChangeArrowheads="1"/>
          </p:cNvSpPr>
          <p:nvPr/>
        </p:nvSpPr>
        <p:spPr bwMode="auto">
          <a:xfrm>
            <a:off x="1547813" y="44450"/>
            <a:ext cx="664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8.96</a:t>
            </a:r>
          </a:p>
        </p:txBody>
      </p:sp>
      <p:sp>
        <p:nvSpPr>
          <p:cNvPr id="39939" name="Rettangolo 12"/>
          <p:cNvSpPr>
            <a:spLocks noChangeArrowheads="1"/>
          </p:cNvSpPr>
          <p:nvPr/>
        </p:nvSpPr>
        <p:spPr bwMode="auto">
          <a:xfrm>
            <a:off x="0" y="7334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u="sng">
                <a:solidFill>
                  <a:srgbClr val="FF0000"/>
                </a:solidFill>
              </a:rPr>
              <a:t>Esperimento: Carica e Scarica di un condensatore</a:t>
            </a:r>
          </a:p>
        </p:txBody>
      </p:sp>
      <p:sp>
        <p:nvSpPr>
          <p:cNvPr id="39940" name="CasellaDiTesto 17"/>
          <p:cNvSpPr txBox="1">
            <a:spLocks noChangeArrowheads="1"/>
          </p:cNvSpPr>
          <p:nvPr/>
        </p:nvSpPr>
        <p:spPr bwMode="auto">
          <a:xfrm>
            <a:off x="4714875" y="4071938"/>
            <a:ext cx="4243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it-IT" sz="3600" b="1" i="1">
                <a:latin typeface="Times New Roman" pitchFamily="18" charset="0"/>
                <a:cs typeface="Times New Roman" pitchFamily="18" charset="0"/>
              </a:rPr>
              <a:t> V(t)</a:t>
            </a:r>
            <a:r>
              <a:rPr lang="it-IT" sz="3600" b="1">
                <a:latin typeface="Times New Roman" pitchFamily="18" charset="0"/>
                <a:cs typeface="Times New Roman" pitchFamily="18" charset="0"/>
              </a:rPr>
              <a:t> = ln </a:t>
            </a:r>
            <a:r>
              <a:rPr lang="it-IT" sz="3600" b="1" i="1"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it-IT" sz="36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sz="3600" b="1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36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t-IT" sz="3600" b="1" i="1">
                <a:latin typeface="Times New Roman" pitchFamily="18" charset="0"/>
                <a:cs typeface="Times New Roman" pitchFamily="18" charset="0"/>
              </a:rPr>
              <a:t>RC</a:t>
            </a:r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3733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ccia a destra con strisce 10"/>
          <p:cNvSpPr/>
          <p:nvPr/>
        </p:nvSpPr>
        <p:spPr>
          <a:xfrm rot="1438816">
            <a:off x="3887788" y="2886075"/>
            <a:ext cx="1727200" cy="865188"/>
          </a:xfrm>
          <a:prstGeom prst="strip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83100"/>
            <a:ext cx="46434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ultimetro o te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20713"/>
            <a:ext cx="1333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trasformat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20713"/>
            <a:ext cx="187166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http://digilander.libero.it/nick47/icit05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938"/>
            <a:ext cx="40005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http://digilander.libero.it/nick47/icit05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2852738"/>
            <a:ext cx="3313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ttangolo 6"/>
          <p:cNvSpPr>
            <a:spLocks noChangeArrowheads="1"/>
          </p:cNvSpPr>
          <p:nvPr/>
        </p:nvSpPr>
        <p:spPr bwMode="auto">
          <a:xfrm>
            <a:off x="1547813" y="44450"/>
            <a:ext cx="6192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</a:rPr>
              <a:t>Elettricità: concetti di base – 7</a:t>
            </a:r>
          </a:p>
        </p:txBody>
      </p:sp>
      <p:pic>
        <p:nvPicPr>
          <p:cNvPr id="40967" name="Picture 10" descr="http://digilander.libero.it/nick47/cond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292600"/>
            <a:ext cx="37242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2" descr="http://digilander.libero.it/nick47/cond1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6124575"/>
            <a:ext cx="15811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4" descr="http://digilander.libero.it/nick47/rcdt0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513" y="549275"/>
            <a:ext cx="1905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6" descr="http://web.mclink.it/MK1411/Apprendistato/ImpiantiElettrici/Lezioni%20di%20Elettrotecnica/Lezione%201_30_Web_file/image01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4221163"/>
            <a:ext cx="18478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8" descr="https://encrypted-tbn2.gstatic.com/images?q=tbn:ANd9GcTf3RvrZun6d5I5dEhBvPW7K_yHnTHL_yyJ1r0yvcMMn4AtEte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5157788"/>
            <a:ext cx="23812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20" descr="http://www.pcbplus.it/immagini/component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488" y="765175"/>
            <a:ext cx="19319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24" descr="https://encrypted-tbn0.gstatic.com/images?q=tbn:ANd9GcQQXJd5UIV9CzER3nG5Gs5_YL5vDZjKkmfLRRRzhx_5c956QP6D3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5963" y="765175"/>
            <a:ext cx="9191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 rot="2004199">
            <a:off x="6205711" y="2825539"/>
            <a:ext cx="299041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Elettronica!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Warning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Effettuare e/o modificare i collegamenti solo quando la scheda Arduino è scollegata dall’alimentazione!!!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LED comandati da un carattere </a:t>
            </a:r>
            <a:r>
              <a:rPr lang="it-IT" sz="3200" smtClean="0"/>
              <a:t>inviato tramite porta </a:t>
            </a:r>
            <a:r>
              <a:rPr lang="it-IT" sz="3200" dirty="0" smtClean="0"/>
              <a:t>seriale, con e senza </a:t>
            </a:r>
            <a:r>
              <a:rPr lang="it-IT" sz="3200" dirty="0" err="1" smtClean="0"/>
              <a:t>toggle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395536" y="141277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led1Acceso = 0;  // spento!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sara'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1 quando acceso!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....</a:t>
            </a:r>
          </a:p>
          <a:p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loop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...... leggi da tastiera  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switch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(tasto) {  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case '1':    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(led1Acceso == 0) {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(1, HIGH);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  led1Acceso = 1;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}    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else {      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(1, LOW);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  led1Acceso = 0;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case '2‘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 .....    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}  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ALTERNATIVA PIU' SEMPLICE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case '1':    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led1Acceso = 1 - led1Acceso;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it-IT" sz="1400" dirty="0" err="1" smtClean="0"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(1, led1Acceso);  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break;</a:t>
            </a:r>
            <a:endParaRPr lang="it-IT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Uso di un pulsante come input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Realizzare un circuito con </a:t>
            </a:r>
            <a:r>
              <a:rPr lang="it-IT" dirty="0" err="1" smtClean="0"/>
              <a:t>arduino</a:t>
            </a:r>
            <a:r>
              <a:rPr lang="it-IT" dirty="0" smtClean="0"/>
              <a:t>, in cui premendo un pulsante collegato ad un pin (per esempio D8), si accenda un LED (esterno, collegato ad un altro pin, per esempio D13); rilasciando il pulsante, il LED si spenga, e così via.  Per il collegamento del pulsante, vedere il progetto “</a:t>
            </a:r>
            <a:r>
              <a:rPr lang="it-IT" dirty="0" err="1" smtClean="0"/>
              <a:t>spaceship</a:t>
            </a:r>
            <a:r>
              <a:rPr lang="it-IT" dirty="0" smtClean="0"/>
              <a:t> interface” del libro Arduino </a:t>
            </a:r>
            <a:r>
              <a:rPr lang="it-IT" dirty="0" err="1" smtClean="0"/>
              <a:t>Projects</a:t>
            </a:r>
            <a:r>
              <a:rPr lang="it-IT" dirty="0" smtClean="0"/>
              <a:t> Book.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5364</TotalTime>
  <Words>8505</Words>
  <Application>Microsoft Office PowerPoint</Application>
  <PresentationFormat>Presentazione su schermo (4:3)</PresentationFormat>
  <Paragraphs>966</Paragraphs>
  <Slides>105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105</vt:i4>
      </vt:variant>
    </vt:vector>
  </HeadingPairs>
  <TitlesOfParts>
    <vt:vector size="107" baseType="lpstr">
      <vt:lpstr>Tema di Office</vt:lpstr>
      <vt:lpstr>Equazione</vt:lpstr>
      <vt:lpstr>Progettare e creare con Arduino e il "physical computing"</vt:lpstr>
      <vt:lpstr>Introduzione</vt:lpstr>
      <vt:lpstr>Iniziare con Arduino (1)</vt:lpstr>
      <vt:lpstr>Iniziare con Arduino (2)</vt:lpstr>
      <vt:lpstr>Iniziare con Arduino (2a)</vt:lpstr>
      <vt:lpstr>Iniziare con Arduino (2a)</vt:lpstr>
      <vt:lpstr>Sensori e attuatori</vt:lpstr>
      <vt:lpstr>Iniziare con Arduino (3)</vt:lpstr>
      <vt:lpstr>Iniziare con Arduino (4)</vt:lpstr>
      <vt:lpstr>Iniziare con Arduino (5)</vt:lpstr>
      <vt:lpstr>Iniziare con Arduino (6)</vt:lpstr>
      <vt:lpstr>Iniziare con Arduino (7)</vt:lpstr>
      <vt:lpstr>Iniziare con Arduino (8)</vt:lpstr>
      <vt:lpstr>Iniziare con Arduino (9)</vt:lpstr>
      <vt:lpstr>Iniziare con Arduino (10)</vt:lpstr>
      <vt:lpstr>Iniziare con Arduino (11a)</vt:lpstr>
      <vt:lpstr>Iniziare con Arduino (11b)</vt:lpstr>
      <vt:lpstr>Iniziare con Arduino (12)</vt:lpstr>
      <vt:lpstr>Iniziare con Arduino (13)</vt:lpstr>
      <vt:lpstr>Iniziare con Arduino (14)</vt:lpstr>
      <vt:lpstr>Iniziare con Arduino (15)</vt:lpstr>
      <vt:lpstr>Iniziare con Arduino (16)</vt:lpstr>
      <vt:lpstr>ASCII table</vt:lpstr>
      <vt:lpstr>Iniziare con Arduino (17)</vt:lpstr>
      <vt:lpstr>Iniziare con Arduino (18)</vt:lpstr>
      <vt:lpstr>Iniziare con Arduino (19)</vt:lpstr>
      <vt:lpstr>Iniziare con Arduino (20)</vt:lpstr>
      <vt:lpstr>Iniziare con Arduino (21)</vt:lpstr>
      <vt:lpstr>Iniziare con Arduino (22)</vt:lpstr>
      <vt:lpstr>Iniziare con Arduino (23)</vt:lpstr>
      <vt:lpstr>Iniziare con Arduino (24)</vt:lpstr>
      <vt:lpstr>Iniziare con Arduino (25)</vt:lpstr>
      <vt:lpstr>Iniziare con Arduino (26)</vt:lpstr>
      <vt:lpstr>Corrente e flusso d’acqua (1)</vt:lpstr>
      <vt:lpstr>Corrente e flusso d’acqua (2)</vt:lpstr>
      <vt:lpstr>Tensione e cascate (1)</vt:lpstr>
      <vt:lpstr>Tensione e cascate (2)</vt:lpstr>
      <vt:lpstr>Tensione e cascate (3)</vt:lpstr>
      <vt:lpstr>Tensione e cascate (4)</vt:lpstr>
      <vt:lpstr>Tensione e corrente (1)</vt:lpstr>
      <vt:lpstr>Tensione e corrente (2)</vt:lpstr>
      <vt:lpstr>Tensione e corrente (3)</vt:lpstr>
      <vt:lpstr>Tensione e corrente (4)</vt:lpstr>
      <vt:lpstr>Diapositiva 44</vt:lpstr>
      <vt:lpstr>Diapositiva 45</vt:lpstr>
      <vt:lpstr>Diapositiva 46</vt:lpstr>
      <vt:lpstr>Diapositiva 47</vt:lpstr>
      <vt:lpstr>Diapositiva 48</vt:lpstr>
      <vt:lpstr>Attrezzi</vt:lpstr>
      <vt:lpstr>Diapositiva 50</vt:lpstr>
      <vt:lpstr>Diapositiva 51</vt:lpstr>
      <vt:lpstr>Diapositiva 52</vt:lpstr>
      <vt:lpstr>Resistenza e strettoie (1)</vt:lpstr>
      <vt:lpstr>Resistenza e strettoie (2)</vt:lpstr>
      <vt:lpstr>Diapositiva 55</vt:lpstr>
      <vt:lpstr>Diapositiva 56</vt:lpstr>
      <vt:lpstr>Diapositiva 57</vt:lpstr>
      <vt:lpstr>Resistori (1)</vt:lpstr>
      <vt:lpstr>Il codice dei colori per i resistori (1)</vt:lpstr>
      <vt:lpstr>Il codice dei colori per i resistori (2)</vt:lpstr>
      <vt:lpstr>Il codice dei colori per i resistori (3)</vt:lpstr>
      <vt:lpstr>Il codice dei colori per i resistori (4)</vt:lpstr>
      <vt:lpstr>Il codice dei colori per i resistori (5)</vt:lpstr>
      <vt:lpstr>Il codice dei colori per i resistori (6)</vt:lpstr>
      <vt:lpstr>Resistori (2)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Warning</vt:lpstr>
      <vt:lpstr>LED comandati da un carattere inviato tramite porta seriale, con e senza toggle</vt:lpstr>
      <vt:lpstr>Uso di un pulsante come input</vt:lpstr>
      <vt:lpstr>Pulsante e toggle dello stato del LED</vt:lpstr>
      <vt:lpstr>Buzzer piezoelettrico come input</vt:lpstr>
      <vt:lpstr>Base robotica con 28-BYJ48 Stepper Motor e driver ULN2003</vt:lpstr>
      <vt:lpstr>Base robotica con 28-BYJ48 Stepper Motor e driver ULN2003</vt:lpstr>
      <vt:lpstr>Base robotica con 28-BYJ48 Stepper Motor e driver ULN2003</vt:lpstr>
      <vt:lpstr>Biblio/sitografia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Giorgio</dc:creator>
  <cp:lastModifiedBy>Giorgio De Nunzio</cp:lastModifiedBy>
  <cp:revision>594</cp:revision>
  <dcterms:created xsi:type="dcterms:W3CDTF">2016-06-04T09:21:46Z</dcterms:created>
  <dcterms:modified xsi:type="dcterms:W3CDTF">2024-03-04T07:09:34Z</dcterms:modified>
</cp:coreProperties>
</file>