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5"/>
  </p:notesMasterIdLst>
  <p:handoutMasterIdLst>
    <p:handoutMasterId r:id="rId66"/>
  </p:handoutMasterIdLst>
  <p:sldIdLst>
    <p:sldId id="259" r:id="rId2"/>
    <p:sldId id="450" r:id="rId3"/>
    <p:sldId id="451" r:id="rId4"/>
    <p:sldId id="487" r:id="rId5"/>
    <p:sldId id="452" r:id="rId6"/>
    <p:sldId id="453" r:id="rId7"/>
    <p:sldId id="454" r:id="rId8"/>
    <p:sldId id="455" r:id="rId9"/>
    <p:sldId id="456" r:id="rId10"/>
    <p:sldId id="457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8" r:id="rId47"/>
    <p:sldId id="490" r:id="rId48"/>
    <p:sldId id="491" r:id="rId49"/>
    <p:sldId id="492" r:id="rId50"/>
    <p:sldId id="493" r:id="rId51"/>
    <p:sldId id="496" r:id="rId52"/>
    <p:sldId id="497" r:id="rId53"/>
    <p:sldId id="498" r:id="rId54"/>
    <p:sldId id="499" r:id="rId55"/>
    <p:sldId id="500" r:id="rId56"/>
    <p:sldId id="502" r:id="rId57"/>
    <p:sldId id="504" r:id="rId58"/>
    <p:sldId id="506" r:id="rId59"/>
    <p:sldId id="507" r:id="rId60"/>
    <p:sldId id="508" r:id="rId61"/>
    <p:sldId id="503" r:id="rId62"/>
    <p:sldId id="509" r:id="rId63"/>
    <p:sldId id="486" r:id="rId64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009900"/>
    <a:srgbClr val="990000"/>
    <a:srgbClr val="A50021"/>
    <a:srgbClr val="33CC33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52" autoAdjust="0"/>
  </p:normalViewPr>
  <p:slideViewPr>
    <p:cSldViewPr snapToGrid="0">
      <p:cViewPr varScale="1">
        <p:scale>
          <a:sx n="123" d="100"/>
          <a:sy n="12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notesViewPr>
    <p:cSldViewPr snapToGrid="0">
      <p:cViewPr>
        <p:scale>
          <a:sx n="100" d="100"/>
          <a:sy n="100" d="100"/>
        </p:scale>
        <p:origin x="-2112" y="21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87EFE10-2C52-41B6-9C2F-8F421A6EAA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40C9E7E-1CF0-44DD-8954-29FE0CC0BF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FB180-76B4-4C6E-AF55-101BB05F390F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</p:grpSp>
      <p:sp>
        <p:nvSpPr>
          <p:cNvPr id="985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985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7362-6BA1-494B-A561-4D891BD0C1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340A-9267-4A25-BF8D-69CE178628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77AC-2AB3-401E-A5D1-F714A95BD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AC49-3B5B-4F86-9794-83C965C879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A82C-84DA-4438-AF7F-58DF6D1802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3D93-1168-4728-9BC2-69229406D1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D72AE-63EC-408F-9B5F-5B1D81E94B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58BA-8867-4811-8ACF-FEFDC3AE5C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9680-AC2E-4C68-BFBD-AACA564EA8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655E-A338-4566-B7D1-F5E29181A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596E-7BB1-48FE-939B-5A9810D1F3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106B-D617-459B-81BB-18793BF963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921A-0FA8-4C74-8846-F527C1040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972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2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73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3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974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pitchFamily="34" charset="0"/>
              </a:endParaRPr>
            </a:p>
          </p:txBody>
        </p:sp>
      </p:grpSp>
      <p:sp>
        <p:nvSpPr>
          <p:cNvPr id="974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0AEB438-05F6-4241-A157-23052DFD90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74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975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975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75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69.jpe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5FAF4-556D-45B4-94F5-CE504A62C7DC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10" name="Segnaposto data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1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pic>
        <p:nvPicPr>
          <p:cNvPr id="1741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75" y="4686300"/>
            <a:ext cx="2052638" cy="1428750"/>
          </a:xfrm>
          <a:noFill/>
          <a:ln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741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0750" y="4686300"/>
            <a:ext cx="936625" cy="1438275"/>
          </a:xfrm>
          <a:noFill/>
          <a:ln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035550" y="4589463"/>
            <a:ext cx="4006850" cy="15382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000099"/>
                </a:solidFill>
              </a:rPr>
              <a:t>Giorgio De Nunzio</a:t>
            </a:r>
          </a:p>
          <a:p>
            <a:pPr eaLnBrk="1" hangingPunct="1"/>
            <a:endParaRPr lang="en-US" sz="1600" i="1">
              <a:solidFill>
                <a:srgbClr val="000099"/>
              </a:solidFill>
            </a:endParaRPr>
          </a:p>
          <a:p>
            <a:pPr eaLnBrk="1" hangingPunct="1"/>
            <a:r>
              <a:rPr lang="en-US" sz="1200" b="1" i="1"/>
              <a:t>Dipartim. di Matematica e Fisica – Univ. del Salento</a:t>
            </a:r>
            <a:endParaRPr lang="en-US" sz="1200" b="1"/>
          </a:p>
          <a:p>
            <a:pPr eaLnBrk="1" hangingPunct="1"/>
            <a:r>
              <a:rPr lang="en-US" sz="1200" b="1" i="1"/>
              <a:t>Istituto Nazionale di Fisica Nucleare – Sez. di Lecce</a:t>
            </a:r>
          </a:p>
          <a:p>
            <a:pPr eaLnBrk="1" hangingPunct="1"/>
            <a:r>
              <a:rPr lang="en-US" sz="1200" b="1" i="1"/>
              <a:t>ADAM srl  – Advanced Data Analysis in Medicine</a:t>
            </a:r>
          </a:p>
          <a:p>
            <a:pPr eaLnBrk="1" hangingPunct="1"/>
            <a:endParaRPr lang="en-US" sz="1200" b="1" i="1"/>
          </a:p>
          <a:p>
            <a:pPr eaLnBrk="1" hangingPunct="1"/>
            <a:r>
              <a:rPr lang="en-US" sz="1200">
                <a:latin typeface="Courier New" pitchFamily="49" charset="0"/>
              </a:rPr>
              <a:t>giorgio.denunzio@unisalento.it</a:t>
            </a:r>
          </a:p>
        </p:txBody>
      </p:sp>
      <p:pic>
        <p:nvPicPr>
          <p:cNvPr id="174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81538"/>
            <a:ext cx="1697038" cy="1452562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3825" y="1212850"/>
            <a:ext cx="9020175" cy="197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Diagnostica per immagini:</a:t>
            </a:r>
            <a:b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metodologie per analisi di immagini applicate alla clinica - 05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8229600" cy="611187"/>
          </a:xfrm>
        </p:spPr>
        <p:txBody>
          <a:bodyPr/>
          <a:lstStyle/>
          <a:p>
            <a:pPr>
              <a:defRPr/>
            </a:pPr>
            <a:r>
              <a:rPr lang="it-IT" smtClean="0"/>
              <a:t>Feature tessiturali statistiche</a:t>
            </a:r>
          </a:p>
        </p:txBody>
      </p:sp>
      <p:sp>
        <p:nvSpPr>
          <p:cNvPr id="16387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83396C7-B703-4B87-B872-CC1C65CB19F7}" type="slidenum">
              <a:rPr lang="it-IT" smtClean="0"/>
              <a:pPr>
                <a:defRPr/>
              </a:pPr>
              <a:t>10</a:t>
            </a:fld>
            <a:endParaRPr lang="it-IT" smtClean="0"/>
          </a:p>
        </p:txBody>
      </p:sp>
      <p:grpSp>
        <p:nvGrpSpPr>
          <p:cNvPr id="26628" name="Gruppo 13"/>
          <p:cNvGrpSpPr>
            <a:grpSpLocks/>
          </p:cNvGrpSpPr>
          <p:nvPr/>
        </p:nvGrpSpPr>
        <p:grpSpPr bwMode="auto">
          <a:xfrm>
            <a:off x="190500" y="909638"/>
            <a:ext cx="6489700" cy="3379787"/>
            <a:chOff x="476250" y="1595438"/>
            <a:chExt cx="6489277" cy="3380362"/>
          </a:xfrm>
        </p:grpSpPr>
        <p:pic>
          <p:nvPicPr>
            <p:cNvPr id="266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" y="1595438"/>
              <a:ext cx="630555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" y="2790825"/>
              <a:ext cx="62865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" y="3328988"/>
              <a:ext cx="624840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CasellaDiTesto 10"/>
            <p:cNvSpPr txBox="1">
              <a:spLocks noChangeArrowheads="1"/>
            </p:cNvSpPr>
            <p:nvPr/>
          </p:nvSpPr>
          <p:spPr bwMode="auto">
            <a:xfrm>
              <a:off x="476250" y="4391025"/>
              <a:ext cx="64892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 i="1">
                  <a:latin typeface="Times New Roman" pitchFamily="18" charset="0"/>
                  <a:cs typeface="Times New Roman" pitchFamily="18" charset="0"/>
                </a:rPr>
                <a:t>Statistica di ordine superiore</a:t>
              </a:r>
            </a:p>
            <a:p>
              <a:r>
                <a:rPr lang="it-IT" sz="1600">
                  <a:latin typeface="Times New Roman" pitchFamily="18" charset="0"/>
                  <a:cs typeface="Times New Roman" pitchFamily="18" charset="0"/>
                </a:rPr>
                <a:t>Si occupa di studiare sequenze di livelli di grigio di lunghezza superiore a 2.</a:t>
              </a:r>
            </a:p>
          </p:txBody>
        </p:sp>
      </p:grpSp>
      <p:sp>
        <p:nvSpPr>
          <p:cNvPr id="26629" name="CasellaDiTesto 12"/>
          <p:cNvSpPr txBox="1">
            <a:spLocks noChangeArrowheads="1"/>
          </p:cNvSpPr>
          <p:nvPr/>
        </p:nvSpPr>
        <p:spPr bwMode="auto">
          <a:xfrm>
            <a:off x="6696075" y="914400"/>
            <a:ext cx="21066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Istogramma dei </a:t>
            </a:r>
          </a:p>
          <a:p>
            <a:r>
              <a:rPr lang="it-IT"/>
              <a:t>livelli di grigio</a:t>
            </a:r>
          </a:p>
          <a:p>
            <a:r>
              <a:rPr lang="it-IT" sz="1200"/>
              <a:t>Media dei grigi</a:t>
            </a:r>
          </a:p>
          <a:p>
            <a:r>
              <a:rPr lang="it-IT" sz="1200"/>
              <a:t>Mediana dei grigi</a:t>
            </a:r>
          </a:p>
          <a:p>
            <a:r>
              <a:rPr lang="it-IT" sz="1200"/>
              <a:t>Deviaz. standard</a:t>
            </a:r>
          </a:p>
          <a:p>
            <a:r>
              <a:rPr lang="it-IT" sz="1200"/>
              <a:t>Percentili</a:t>
            </a:r>
          </a:p>
          <a:p>
            <a:r>
              <a:rPr lang="it-IT" sz="1200"/>
              <a:t>Skewness</a:t>
            </a:r>
          </a:p>
          <a:p>
            <a:r>
              <a:rPr lang="it-IT" sz="1200"/>
              <a:t>Kurtosis</a:t>
            </a:r>
            <a:endParaRPr lang="it-IT"/>
          </a:p>
        </p:txBody>
      </p:sp>
      <p:sp>
        <p:nvSpPr>
          <p:cNvPr id="26630" name="CasellaDiTesto 14"/>
          <p:cNvSpPr txBox="1">
            <a:spLocks noChangeArrowheads="1"/>
          </p:cNvSpPr>
          <p:nvPr/>
        </p:nvSpPr>
        <p:spPr bwMode="auto">
          <a:xfrm>
            <a:off x="6686550" y="2828925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Matrici di </a:t>
            </a:r>
          </a:p>
          <a:p>
            <a:r>
              <a:rPr lang="it-IT"/>
              <a:t>Cooccorrenza (COM)</a:t>
            </a:r>
          </a:p>
        </p:txBody>
      </p:sp>
      <p:sp>
        <p:nvSpPr>
          <p:cNvPr id="26631" name="CasellaDiTesto 15"/>
          <p:cNvSpPr txBox="1">
            <a:spLocks noChangeArrowheads="1"/>
          </p:cNvSpPr>
          <p:nvPr/>
        </p:nvSpPr>
        <p:spPr bwMode="auto">
          <a:xfrm>
            <a:off x="6696075" y="3733800"/>
            <a:ext cx="2325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Matrici di </a:t>
            </a:r>
          </a:p>
          <a:p>
            <a:r>
              <a:rPr lang="it-IT"/>
              <a:t>Percorrenza (RLM)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628650" y="1857375"/>
            <a:ext cx="5038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99332" idx="3"/>
          </p:cNvCxnSpPr>
          <p:nvPr/>
        </p:nvCxnSpPr>
        <p:spPr>
          <a:xfrm>
            <a:off x="4648200" y="3152775"/>
            <a:ext cx="180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019300" y="4248150"/>
            <a:ext cx="4429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76225" y="3381375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Rettangolo 28"/>
          <p:cNvSpPr>
            <a:spLocks noChangeArrowheads="1"/>
          </p:cNvSpPr>
          <p:nvPr/>
        </p:nvSpPr>
        <p:spPr bwMode="auto">
          <a:xfrm>
            <a:off x="8269288" y="148272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(GLH)</a:t>
            </a:r>
          </a:p>
        </p:txBody>
      </p:sp>
      <p:sp>
        <p:nvSpPr>
          <p:cNvPr id="26638" name="Rettangolo 29"/>
          <p:cNvSpPr>
            <a:spLocks noChangeArrowheads="1"/>
          </p:cNvSpPr>
          <p:nvPr/>
        </p:nvSpPr>
        <p:spPr bwMode="auto">
          <a:xfrm>
            <a:off x="5677761" y="5202561"/>
            <a:ext cx="2157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/>
              <a:t>Immagine (a </a:t>
            </a:r>
            <a:r>
              <a:rPr lang="it-IT" sz="1200" dirty="0" err="1"/>
              <a:t>sx</a:t>
            </a:r>
            <a:r>
              <a:rPr lang="it-IT" sz="1200" dirty="0"/>
              <a:t>), ed </a:t>
            </a:r>
          </a:p>
          <a:p>
            <a:r>
              <a:rPr lang="it-IT" sz="1200" dirty="0"/>
              <a:t>esempio di COM (in basso) per d = 1 e direzione orizzontale</a:t>
            </a:r>
          </a:p>
        </p:txBody>
      </p:sp>
      <p:pic>
        <p:nvPicPr>
          <p:cNvPr id="266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537" y="4915384"/>
            <a:ext cx="18954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0279" y="4886971"/>
            <a:ext cx="2400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0C75C-9621-4EF5-8CD5-E752E83ACEEB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Feature tessiturali di 1° ordine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900" y="990600"/>
            <a:ext cx="67437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Indici calcolati dalla distribuzione di grigi</a:t>
            </a:r>
          </a:p>
        </p:txBody>
      </p:sp>
      <p:pic>
        <p:nvPicPr>
          <p:cNvPr id="92167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1065" b="3590"/>
          <a:stretch>
            <a:fillRect/>
          </a:stretch>
        </p:blipFill>
        <p:spPr bwMode="auto">
          <a:xfrm>
            <a:off x="228600" y="1855788"/>
            <a:ext cx="8628063" cy="3997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168" name="Rectangle 5"/>
          <p:cNvSpPr>
            <a:spLocks noChangeArrowheads="1"/>
          </p:cNvSpPr>
          <p:nvPr/>
        </p:nvSpPr>
        <p:spPr bwMode="auto">
          <a:xfrm>
            <a:off x="464245" y="5882660"/>
            <a:ext cx="838835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urier New" pitchFamily="49" charset="0"/>
              </a:rPr>
              <a:t>http://www.fe.infn.it/didattica/ing/ingciv/mom/momenti.pdf</a:t>
            </a:r>
          </a:p>
          <a:p>
            <a:r>
              <a:rPr lang="en-US" sz="1200">
                <a:latin typeface="Courier New" pitchFamily="49" charset="0"/>
              </a:rPr>
              <a:t>http://www.mind.disco.unimib.it/public/site_files/file/Materiale%20Didattico/Lezione1.pdf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3028950" y="4381500"/>
            <a:ext cx="2771775" cy="1440240"/>
            <a:chOff x="3028949" y="4381500"/>
            <a:chExt cx="2771775" cy="1439690"/>
          </a:xfrm>
        </p:grpSpPr>
        <p:sp>
          <p:nvSpPr>
            <p:cNvPr id="92170" name="CasellaDiTesto 9"/>
            <p:cNvSpPr txBox="1">
              <a:spLocks noChangeArrowheads="1"/>
            </p:cNvSpPr>
            <p:nvPr/>
          </p:nvSpPr>
          <p:spPr bwMode="auto">
            <a:xfrm>
              <a:off x="3133725" y="4381500"/>
              <a:ext cx="2114550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dirty="0"/>
                <a:t>Semidispersione</a:t>
              </a:r>
            </a:p>
          </p:txBody>
        </p:sp>
        <p:sp>
          <p:nvSpPr>
            <p:cNvPr id="92171" name="CasellaDiTesto 10"/>
            <p:cNvSpPr txBox="1">
              <a:spLocks noChangeArrowheads="1"/>
            </p:cNvSpPr>
            <p:nvPr/>
          </p:nvSpPr>
          <p:spPr bwMode="auto">
            <a:xfrm>
              <a:off x="3028949" y="5451858"/>
              <a:ext cx="2771775" cy="369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B77730-3345-41DB-ACDC-05703835BF8C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(1)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00" y="1003300"/>
            <a:ext cx="8229600" cy="4965700"/>
          </a:xfrm>
          <a:solidFill>
            <a:schemeClr val="bg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In statistica, il </a:t>
            </a:r>
            <a:r>
              <a:rPr lang="it-IT" sz="2000" b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momento semplice</a:t>
            </a:r>
            <a:r>
              <a:rPr lang="it-IT" sz="200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 di ordine k</a:t>
            </a: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 di una variabile casuale discreta è definito come la media della k-esima potenza dei valori della variabile: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00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dove </a:t>
            </a:r>
            <a:r>
              <a:rPr lang="it-IT" sz="2000" i="1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p</a:t>
            </a:r>
            <a:r>
              <a:rPr lang="it-IT" sz="2000" baseline="-25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</a:t>
            </a: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 è la funzione di probabilità della variabile casuale.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Notare che </a:t>
            </a:r>
            <a:r>
              <a:rPr lang="it-IT" sz="2000" smtClean="0">
                <a:solidFill>
                  <a:schemeClr val="folHlink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2000" baseline="-25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1</a:t>
            </a:r>
            <a:r>
              <a:rPr lang="it-IT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è la media (valore atteso) della variabile casuale.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Il </a:t>
            </a:r>
            <a:r>
              <a:rPr lang="en-US" sz="2000" b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momento centrale</a:t>
            </a:r>
            <a:r>
              <a:rPr lang="en-US" sz="200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 di ordine </a:t>
            </a:r>
            <a:r>
              <a:rPr lang="en-US" sz="2000" i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k</a:t>
            </a:r>
            <a:r>
              <a:rPr lang="en-US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 è definito come la media della </a:t>
            </a:r>
            <a:r>
              <a:rPr lang="en-US" sz="2000" i="1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k</a:t>
            </a:r>
            <a:r>
              <a:rPr lang="en-US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-esima potenza dello scarto dalla media </a:t>
            </a:r>
            <a:r>
              <a:rPr lang="it-IT" sz="2000" smtClean="0">
                <a:solidFill>
                  <a:schemeClr val="folHlink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en-US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= </a:t>
            </a:r>
            <a:r>
              <a:rPr lang="it-IT" sz="2000" smtClean="0">
                <a:solidFill>
                  <a:schemeClr val="folHlink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2000" baseline="-25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</a:t>
            </a:r>
          </a:p>
        </p:txBody>
      </p:sp>
      <p:pic>
        <p:nvPicPr>
          <p:cNvPr id="931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1947863"/>
            <a:ext cx="2528888" cy="1158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31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088" y="4775200"/>
            <a:ext cx="2984500" cy="101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176D2C-3DDA-4580-BE0F-130E0AFE94A5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8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(2)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9350"/>
            <a:ext cx="8715375" cy="5181708"/>
          </a:xfrm>
          <a:solidFill>
            <a:schemeClr val="bg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Caratteristiche dei momenti semplici e centrali: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chemeClr val="folHlink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o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e m</a:t>
            </a:r>
            <a:r>
              <a:rPr lang="it-IT" sz="1600" baseline="-25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o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sono uguali a 1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1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è uguale a 0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1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è la </a:t>
            </a:r>
            <a:r>
              <a:rPr lang="it-IT" sz="1600" u="sng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media aritmetica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, indicata usualmente con 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endParaRPr lang="it-IT" sz="1600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= </a:t>
            </a:r>
            <a:r>
              <a:rPr lang="it-IT" sz="1600" dirty="0" err="1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- 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1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² è la </a:t>
            </a:r>
            <a:r>
              <a:rPr lang="it-IT" sz="1600" u="sng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varianza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, indicata tradizionalmente con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σ²</a:t>
            </a:r>
            <a:endParaRPr lang="it-IT" sz="1600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In generale, la relazione tra il momento centrale (</a:t>
            </a:r>
            <a:r>
              <a:rPr lang="it-IT" sz="1600" dirty="0" err="1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err="1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k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) e i momenti semplici (</a:t>
            </a:r>
            <a:r>
              <a:rPr lang="it-IT" sz="1600" dirty="0" smtClean="0">
                <a:solidFill>
                  <a:schemeClr val="folHlink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l</a:t>
            </a: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) è data da:</a:t>
            </a:r>
          </a:p>
          <a:p>
            <a:pPr eaLnBrk="1" hangingPunct="1">
              <a:lnSpc>
                <a:spcPct val="90000"/>
              </a:lnSpc>
            </a:pPr>
            <a:endParaRPr lang="it-IT" sz="1600" dirty="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it-IT" sz="1600" dirty="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it-IT" sz="1600" dirty="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it-IT" sz="1600" dirty="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16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per cui:</a:t>
            </a: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= </a:t>
            </a:r>
            <a:r>
              <a:rPr lang="it-IT" sz="1600" dirty="0" err="1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- 3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+ 2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30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è la </a:t>
            </a:r>
            <a:r>
              <a:rPr lang="it-IT" sz="1600" u="sng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asimmetria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, o </a:t>
            </a:r>
            <a:r>
              <a:rPr lang="it-IT" sz="1600" u="sng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skewness</a:t>
            </a:r>
            <a:endParaRPr lang="it-IT" sz="1600" u="sng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None/>
            </a:pP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  <a:cs typeface="+mn-cs"/>
              </a:rPr>
              <a:t>Altre fonti definiscono </a:t>
            </a:r>
            <a:r>
              <a:rPr lang="it-IT" sz="1600" dirty="0" err="1" smtClean="0">
                <a:solidFill>
                  <a:srgbClr val="FF0000"/>
                </a:solidFill>
                <a:effectLst/>
                <a:ea typeface="ＭＳ Ｐゴシック" pitchFamily="34" charset="-128"/>
                <a:cs typeface="+mn-cs"/>
              </a:rPr>
              <a:t>skewness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  <a:cs typeface="+mn-cs"/>
              </a:rPr>
              <a:t> s = 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/m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baseline="30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3/2</a:t>
            </a:r>
            <a:endParaRPr lang="it-IT" sz="1600" dirty="0" smtClean="0">
              <a:solidFill>
                <a:srgbClr val="FF0000"/>
              </a:solidFill>
              <a:effectLst/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4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= </a:t>
            </a:r>
            <a:r>
              <a:rPr lang="it-IT" sz="1600" dirty="0" err="1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4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- 4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3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+ 6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30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- 3</a:t>
            </a:r>
            <a:r>
              <a:rPr lang="it-IT" sz="1600" dirty="0" smtClean="0">
                <a:solidFill>
                  <a:srgbClr val="FF0000"/>
                </a:solidFill>
                <a:effectLst/>
                <a:latin typeface="Symbol" pitchFamily="18" charset="2"/>
                <a:ea typeface="ＭＳ Ｐゴシック" pitchFamily="34" charset="-128"/>
              </a:rPr>
              <a:t>m</a:t>
            </a:r>
            <a:r>
              <a:rPr lang="it-IT" sz="1600" baseline="30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4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è la </a:t>
            </a:r>
            <a:r>
              <a:rPr lang="it-IT" sz="1600" u="sng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curtosi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(</a:t>
            </a:r>
            <a:r>
              <a:rPr lang="it-IT" sz="1600" u="sng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kurtosis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);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	altre fonti definiscono </a:t>
            </a:r>
            <a:r>
              <a:rPr lang="it-IT" sz="16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kurtosi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k = 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4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/m</a:t>
            </a:r>
            <a:r>
              <a:rPr lang="it-IT" sz="1600" baseline="-25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</a:t>
            </a:r>
            <a:r>
              <a:rPr lang="it-IT" sz="1600" baseline="30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2 </a:t>
            </a:r>
            <a:r>
              <a:rPr lang="it-IT" sz="16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– 3    (0 per la distribuzione gaussiana)</a:t>
            </a:r>
            <a:endParaRPr lang="en-US" sz="1600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</p:txBody>
      </p:sp>
      <p:pic>
        <p:nvPicPr>
          <p:cNvPr id="942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825" y="2940050"/>
            <a:ext cx="3592513" cy="87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4216" name="Oval 7"/>
          <p:cNvSpPr>
            <a:spLocks noChangeArrowheads="1"/>
          </p:cNvSpPr>
          <p:nvPr/>
        </p:nvSpPr>
        <p:spPr bwMode="auto">
          <a:xfrm>
            <a:off x="6372225" y="2870200"/>
            <a:ext cx="2457450" cy="1343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In rosso, i momenti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più rilevanti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in statistica!  </a:t>
            </a:r>
          </a:p>
        </p:txBody>
      </p:sp>
      <p:sp>
        <p:nvSpPr>
          <p:cNvPr id="94217" name="Rectangle 8"/>
          <p:cNvSpPr>
            <a:spLocks noChangeArrowheads="1"/>
          </p:cNvSpPr>
          <p:nvPr/>
        </p:nvSpPr>
        <p:spPr bwMode="auto">
          <a:xfrm>
            <a:off x="472699" y="5377637"/>
            <a:ext cx="8307092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folHlink"/>
                </a:solidFill>
              </a:rPr>
              <a:t>In </a:t>
            </a:r>
            <a:r>
              <a:rPr lang="it-IT" sz="1600" dirty="0">
                <a:solidFill>
                  <a:srgbClr val="FF0000"/>
                </a:solidFill>
              </a:rPr>
              <a:t>analisi di immagini</a:t>
            </a:r>
            <a:r>
              <a:rPr lang="it-IT" sz="1600" dirty="0">
                <a:solidFill>
                  <a:schemeClr val="folHlink"/>
                </a:solidFill>
              </a:rPr>
              <a:t> si considera l</a:t>
            </a:r>
            <a:r>
              <a:rPr lang="ja-JP" altLang="it-IT" sz="1600" dirty="0">
                <a:solidFill>
                  <a:schemeClr val="folHlink"/>
                </a:solidFill>
              </a:rPr>
              <a:t>’</a:t>
            </a:r>
            <a:r>
              <a:rPr lang="it-IT" altLang="ja-JP" sz="1600" dirty="0">
                <a:solidFill>
                  <a:schemeClr val="folHlink"/>
                </a:solidFill>
              </a:rPr>
              <a:t>immagine </a:t>
            </a:r>
            <a:r>
              <a:rPr lang="it-IT" altLang="ja-JP" sz="1600" dirty="0" err="1">
                <a:solidFill>
                  <a:schemeClr val="folHlink"/>
                </a:solidFill>
              </a:rPr>
              <a:t>I</a:t>
            </a:r>
            <a:r>
              <a:rPr lang="it-IT" altLang="ja-JP" sz="1600" baseline="-25000" dirty="0" err="1">
                <a:solidFill>
                  <a:schemeClr val="folHlink"/>
                </a:solidFill>
              </a:rPr>
              <a:t>mn</a:t>
            </a:r>
            <a:r>
              <a:rPr lang="it-IT" altLang="ja-JP" sz="1600" dirty="0">
                <a:solidFill>
                  <a:schemeClr val="folHlink"/>
                </a:solidFill>
              </a:rPr>
              <a:t> come un campione di una variabile casuale tratto da una distribuzione di probabilità (immaginando di </a:t>
            </a:r>
            <a:r>
              <a:rPr lang="ja-JP" altLang="it-IT" sz="1600" dirty="0">
                <a:solidFill>
                  <a:schemeClr val="folHlink"/>
                </a:solidFill>
              </a:rPr>
              <a:t>“</a:t>
            </a:r>
            <a:r>
              <a:rPr lang="it-IT" altLang="ja-JP" sz="1600" dirty="0" err="1">
                <a:solidFill>
                  <a:schemeClr val="folHlink"/>
                </a:solidFill>
              </a:rPr>
              <a:t>linearizzare</a:t>
            </a:r>
            <a:r>
              <a:rPr lang="ja-JP" altLang="it-IT" sz="1600" dirty="0">
                <a:solidFill>
                  <a:schemeClr val="folHlink"/>
                </a:solidFill>
              </a:rPr>
              <a:t>”</a:t>
            </a:r>
            <a:r>
              <a:rPr lang="it-IT" altLang="ja-JP" sz="1600" dirty="0">
                <a:solidFill>
                  <a:schemeClr val="folHlink"/>
                </a:solidFill>
              </a:rPr>
              <a:t> la matrice I, nel senso che dà MATLAB a questa operazione, cioè ogni </a:t>
            </a:r>
            <a:r>
              <a:rPr lang="it-IT" altLang="ja-JP" sz="1600" dirty="0" err="1">
                <a:solidFill>
                  <a:schemeClr val="folHlink"/>
                </a:solidFill>
              </a:rPr>
              <a:t>I</a:t>
            </a:r>
            <a:r>
              <a:rPr lang="it-IT" altLang="ja-JP" sz="1600" baseline="-25000" dirty="0" err="1">
                <a:solidFill>
                  <a:schemeClr val="folHlink"/>
                </a:solidFill>
              </a:rPr>
              <a:t>mn</a:t>
            </a:r>
            <a:r>
              <a:rPr lang="it-IT" altLang="ja-JP" sz="1600" dirty="0">
                <a:solidFill>
                  <a:schemeClr val="folHlink"/>
                </a:solidFill>
              </a:rPr>
              <a:t> è uno dei valori </a:t>
            </a:r>
            <a:r>
              <a:rPr lang="it-IT" altLang="ja-JP" sz="1600" i="1" dirty="0">
                <a:solidFill>
                  <a:schemeClr val="folHlink"/>
                </a:solidFill>
              </a:rPr>
              <a:t>x</a:t>
            </a:r>
            <a:r>
              <a:rPr lang="it-IT" altLang="ja-JP" sz="1600" baseline="-25000" dirty="0">
                <a:solidFill>
                  <a:schemeClr val="folHlink"/>
                </a:solidFill>
              </a:rPr>
              <a:t>i</a:t>
            </a:r>
            <a:r>
              <a:rPr lang="it-IT" altLang="ja-JP" sz="1600" dirty="0">
                <a:solidFill>
                  <a:schemeClr val="folHlink"/>
                </a:solidFill>
              </a:rPr>
              <a:t>).</a:t>
            </a:r>
            <a:endParaRPr lang="en-US" sz="16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69113-6492-46D7-B75A-C52D9D9F76E1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(3)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19200"/>
            <a:ext cx="8788400" cy="4965700"/>
          </a:xfrm>
          <a:solidFill>
            <a:schemeClr val="bg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Indice</a:t>
            </a:r>
            <a:r>
              <a:rPr lang="en-US" sz="24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di</a:t>
            </a:r>
            <a:r>
              <a:rPr lang="en-US" sz="24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asimmetria</a:t>
            </a:r>
            <a:r>
              <a:rPr lang="en-US" sz="24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, o </a:t>
            </a:r>
            <a:r>
              <a:rPr lang="en-US" sz="24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skewness</a:t>
            </a:r>
            <a:endParaRPr lang="en-US" sz="2400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0000"/>
              </a:solidFill>
              <a:effectLst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le distribuzioni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simmetriche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sono costituite da due parti approssimativamente speculari rispetto al valore centrale del campo di variazione delle osservazioni,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in caso di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asimmetria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si osserva un maggiore addensamento delle frequenze in una delle due parti.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Prendendo la media  come indice di centralità della distribuzione, in caso di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asimmetria positiva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gli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scarti di segno positivo tendono ad essere di entità numerica superiore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a quelli di segno negativo, mentre il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contrario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avviene in caso di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asimmetria negativa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Non potendo prendere come indice di asimmetria la media degli scarti dalla media, poiché tale valore risulta sempre nullo, è conveniente utilizzare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la media degli scarti al cubo, ovvero il terzo momento centrale, il quale risulta positivo in caso di asimmetria positiva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(ovvero quando prevalgono numericamente gli scarti di segno positivo), </a:t>
            </a:r>
            <a:r>
              <a:rPr lang="it-IT" sz="1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negativo in caso di asimmetria negativa</a:t>
            </a:r>
            <a:r>
              <a:rPr lang="it-IT" sz="18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(ovvero quando prevalgono numericamente gli scarti di segno negativo), oppure approssimativamente nullo in caso di simmetria (ovvero quando gli scarti negativi equivalgono quelli positivi).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E5406-7C2B-4A3C-A21A-01F77F6BD9EE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(4)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96262" name="Picture 6" descr="Skewness_PosNeg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454150"/>
            <a:ext cx="5686425" cy="41719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0A443-F85C-4739-8C1A-975EDA0FABDE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(5)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97762"/>
            <a:ext cx="8788400" cy="3855419"/>
          </a:xfrm>
          <a:solidFill>
            <a:schemeClr val="bg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Indice di </a:t>
            </a:r>
            <a:r>
              <a:rPr lang="it-IT" sz="28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curtosi</a:t>
            </a:r>
            <a:r>
              <a:rPr lang="it-IT" sz="28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La </a:t>
            </a:r>
            <a:r>
              <a:rPr lang="it-IT" sz="2000" dirty="0" err="1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curtosi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è un particolare aspetto delle distribuzioni di frequenza che riguarda la morfologia delle code.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Una distribuzione </a:t>
            </a:r>
            <a:r>
              <a:rPr lang="it-IT" sz="2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campanulare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con frequenze molto elevate in corrispondenza del valore modale e code molto lunghe, ovvero con frequenze che decrescono lentamente, è detta </a:t>
            </a:r>
            <a:r>
              <a:rPr lang="it-IT" sz="2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leptocurtica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Una distribuzione </a:t>
            </a:r>
            <a:r>
              <a:rPr lang="it-IT" sz="2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campanulare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con frequenze piuttosto basse in corrispondenza del valore modale e code molto corte, ovvero con  frequenze che decrescono rapidamente è detta </a:t>
            </a:r>
            <a:r>
              <a:rPr lang="it-IT" sz="2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platicurtica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L'elemento separatore tra queste due tipologie di distribuzioni è considerata la curva normale.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Le distribuzioni di tipo </a:t>
            </a:r>
            <a:r>
              <a:rPr lang="it-IT" sz="2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uniforme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e </a:t>
            </a:r>
            <a:r>
              <a:rPr lang="it-IT" sz="2000" dirty="0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a forma di U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 costituiscono casi limite delle distribuzioni </a:t>
            </a:r>
            <a:r>
              <a:rPr lang="it-IT" sz="2000" dirty="0" err="1" smtClean="0">
                <a:solidFill>
                  <a:srgbClr val="FF0000"/>
                </a:solidFill>
                <a:effectLst/>
                <a:ea typeface="ＭＳ Ｐゴシック" pitchFamily="34" charset="-128"/>
              </a:rPr>
              <a:t>leptocurtiche</a:t>
            </a:r>
            <a:r>
              <a:rPr lang="it-IT" sz="2000" dirty="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folHlink"/>
              </a:solidFill>
              <a:effectLst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5A766-994C-4312-9CC5-A9C6B3D6F671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folHlink"/>
                </a:solidFill>
                <a:effectLst/>
                <a:ea typeface="ＭＳ Ｐゴシック" pitchFamily="34" charset="-128"/>
              </a:rPr>
              <a:t>Momenti di una distribuzione di probabilità (4)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 cstate="print"/>
          <a:srcRect l="1274" r="1910" b="4950"/>
          <a:stretch>
            <a:fillRect/>
          </a:stretch>
        </p:blipFill>
        <p:spPr bwMode="auto">
          <a:xfrm>
            <a:off x="-6350" y="1223963"/>
            <a:ext cx="57927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 cstate="print"/>
          <a:srcRect l="1736" r="1303"/>
          <a:stretch>
            <a:fillRect/>
          </a:stretch>
        </p:blipFill>
        <p:spPr bwMode="auto">
          <a:xfrm>
            <a:off x="0" y="3800475"/>
            <a:ext cx="582453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5" descr="Kurtosis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738" y="1540521"/>
            <a:ext cx="3370262" cy="21034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" name="Picture 6" descr="http://www.vosesoftware.com/ModelRiskHelp/images/15/image403.gif"/>
          <p:cNvPicPr>
            <a:picLocks noChangeAspect="1" noChangeArrowheads="1"/>
          </p:cNvPicPr>
          <p:nvPr/>
        </p:nvPicPr>
        <p:blipFill>
          <a:blip r:embed="rId5" cstate="print"/>
          <a:srcRect l="54526"/>
          <a:stretch>
            <a:fillRect/>
          </a:stretch>
        </p:blipFill>
        <p:spPr bwMode="auto">
          <a:xfrm>
            <a:off x="6602279" y="4402138"/>
            <a:ext cx="168059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493790" y="400631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Altra </a:t>
            </a:r>
            <a:r>
              <a:rPr lang="it-IT" dirty="0" err="1" smtClean="0"/>
              <a:t>definizione…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Feature tessiturali spettrali</a:t>
            </a:r>
          </a:p>
        </p:txBody>
      </p:sp>
      <p:sp>
        <p:nvSpPr>
          <p:cNvPr id="17411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C38AAF-C21B-4A2B-A9A4-C31F52F693C8}" type="slidenum">
              <a:rPr lang="it-IT" smtClean="0"/>
              <a:pPr>
                <a:defRPr/>
              </a:pPr>
              <a:t>18</a:t>
            </a:fld>
            <a:endParaRPr lang="it-IT" smtClean="0"/>
          </a:p>
        </p:txBody>
      </p:sp>
      <p:sp>
        <p:nvSpPr>
          <p:cNvPr id="17412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  <p:sp>
        <p:nvSpPr>
          <p:cNvPr id="27653" name="CasellaDiTesto 8"/>
          <p:cNvSpPr txBox="1">
            <a:spLocks noChangeArrowheads="1"/>
          </p:cNvSpPr>
          <p:nvPr/>
        </p:nvSpPr>
        <p:spPr bwMode="auto">
          <a:xfrm>
            <a:off x="0" y="904875"/>
            <a:ext cx="895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>
                <a:solidFill>
                  <a:srgbClr val="FF0000"/>
                </a:solidFill>
              </a:rPr>
              <a:t>Trasformata di Fourier</a:t>
            </a:r>
            <a:r>
              <a:rPr lang="it-IT"/>
              <a:t>: descrive il contenuto spettrale di un segnale:</a:t>
            </a:r>
          </a:p>
          <a:p>
            <a:pPr marL="342900" indent="-342900">
              <a:buFontTx/>
              <a:buAutoNum type="arabicPeriod"/>
            </a:pPr>
            <a:endParaRPr lang="it-IT"/>
          </a:p>
        </p:txBody>
      </p:sp>
      <p:pic>
        <p:nvPicPr>
          <p:cNvPr id="27654" name="Picture 5" descr="http://users.rowan.edu/~polikar/WAVELETS/cosfourfr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493838"/>
            <a:ext cx="24003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users.rowan.edu/~polikar/WAVELETS/fftcosfourfre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1541463"/>
            <a:ext cx="25225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\hat{f}(\xi) = \int_{-\infty}^\infty f(x)\ e^{- 2\pi i x \xi}\,d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4363" y="2092325"/>
            <a:ext cx="28940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8" y="3308350"/>
            <a:ext cx="17192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CasellaDiTesto 14"/>
          <p:cNvSpPr txBox="1">
            <a:spLocks noChangeArrowheads="1"/>
          </p:cNvSpPr>
          <p:nvPr/>
        </p:nvSpPr>
        <p:spPr bwMode="auto">
          <a:xfrm>
            <a:off x="2476500" y="3933825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Frequenze “spaziali”</a:t>
            </a: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875" y="3557588"/>
            <a:ext cx="39211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CasellaDiTesto 16"/>
          <p:cNvSpPr txBox="1">
            <a:spLocks noChangeArrowheads="1"/>
          </p:cNvSpPr>
          <p:nvPr/>
        </p:nvSpPr>
        <p:spPr bwMode="auto">
          <a:xfrm>
            <a:off x="0" y="5295900"/>
            <a:ext cx="8953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>
                <a:solidFill>
                  <a:srgbClr val="FF0000"/>
                </a:solidFill>
              </a:rPr>
              <a:t>Trasformata di Fourier a finestra breve (Short-Time Fourier Transform)</a:t>
            </a:r>
            <a:r>
              <a:rPr lang="it-IT"/>
              <a:t>: per segnali non stazionari: è una trasformata tempo/frequenza (o spazio/frequenza): </a:t>
            </a:r>
            <a:r>
              <a:rPr lang="it-IT">
                <a:solidFill>
                  <a:srgbClr val="FF0000"/>
                </a:solidFill>
              </a:rPr>
              <a:t>individua il contenuto spettrale </a:t>
            </a:r>
            <a:r>
              <a:rPr lang="it-IT" u="sng">
                <a:solidFill>
                  <a:srgbClr val="FF0000"/>
                </a:solidFill>
              </a:rPr>
              <a:t>localmente</a:t>
            </a:r>
            <a:r>
              <a:rPr lang="it-IT">
                <a:solidFill>
                  <a:srgbClr val="FF0000"/>
                </a:solidFill>
              </a:rPr>
              <a:t> e non in tutta l’immagine</a:t>
            </a:r>
          </a:p>
          <a:p>
            <a:pPr marL="342900" indent="-342900">
              <a:buFontTx/>
              <a:buAutoNum type="arabicPeriod"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step di funzionamento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sz="half" idx="1"/>
          </p:nvPr>
        </p:nvSpPr>
        <p:spPr>
          <a:xfrm>
            <a:off x="209550" y="1000125"/>
            <a:ext cx="8715375" cy="5372100"/>
          </a:xfrm>
        </p:spPr>
        <p:txBody>
          <a:bodyPr/>
          <a:lstStyle/>
          <a:p>
            <a:pPr>
              <a:defRPr/>
            </a:pPr>
            <a:r>
              <a:rPr lang="it-IT" sz="1600" b="1" smtClean="0"/>
              <a:t>STEP B.2</a:t>
            </a:r>
            <a:r>
              <a:rPr lang="it-IT" sz="1600" smtClean="0"/>
              <a:t>. Quanto detto si applica anche, con piccole variazioni, allo STEP B.2. La differenza è che le </a:t>
            </a:r>
            <a:r>
              <a:rPr lang="it-IT" sz="1600" i="1" smtClean="0"/>
              <a:t>feature</a:t>
            </a:r>
            <a:r>
              <a:rPr lang="it-IT" sz="1600" smtClean="0"/>
              <a:t> sono calcolate via via in tutti i pixel dell’immagine, in genere in un intorno di essi. Spesso si usa, cioè, un approccio a “finestra mobile”, in inglese “</a:t>
            </a:r>
            <a:r>
              <a:rPr lang="it-IT" sz="1600" i="1" smtClean="0"/>
              <a:t>moving window</a:t>
            </a:r>
            <a:r>
              <a:rPr lang="it-IT" sz="1600" smtClean="0"/>
              <a:t>” o “</a:t>
            </a:r>
            <a:r>
              <a:rPr lang="it-IT" sz="1600" i="1" smtClean="0"/>
              <a:t>sliding window</a:t>
            </a:r>
            <a:r>
              <a:rPr lang="it-IT" sz="1600" smtClean="0"/>
              <a:t>”.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>
                <a:solidFill>
                  <a:srgbClr val="FF3300"/>
                </a:solidFill>
              </a:rPr>
              <a:t>Finestra mobile</a:t>
            </a:r>
            <a:r>
              <a:rPr lang="it-IT" sz="1600" smtClean="0"/>
              <a:t>. La griglia nera rappresenta un’immagine (o parte di essa), su cui scivola una finestra mobile (rossa) in cui sono effettuati i calcoli delle </a:t>
            </a:r>
            <a:r>
              <a:rPr lang="it-IT" sz="1600" i="1" smtClean="0"/>
              <a:t>feature</a:t>
            </a:r>
            <a:r>
              <a:rPr lang="it-IT" sz="1600" smtClean="0"/>
              <a:t>, per esempio la media dei grigi e la varianza; il risultato di tali calcoli (usualmente multivariato, quindi composto da più valori) è assegnato al pixel centrale, e poi la finestra si sposta in un'altra posizione vicina, e così via. </a:t>
            </a:r>
          </a:p>
        </p:txBody>
      </p:sp>
      <p:sp>
        <p:nvSpPr>
          <p:cNvPr id="18436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41643A6-7547-4E9E-9BD9-FC933265C666}" type="slidenum">
              <a:rPr lang="it-IT" smtClean="0"/>
              <a:pPr>
                <a:defRPr/>
              </a:pPr>
              <a:t>19</a:t>
            </a:fld>
            <a:endParaRPr lang="it-IT" smtClean="0"/>
          </a:p>
        </p:txBody>
      </p:sp>
      <p:sp>
        <p:nvSpPr>
          <p:cNvPr id="18437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  <p:pic>
        <p:nvPicPr>
          <p:cNvPr id="28678" name="Oggetto 10"/>
          <p:cNvPicPr>
            <a:picLocks noChangeArrowheads="1"/>
          </p:cNvPicPr>
          <p:nvPr/>
        </p:nvPicPr>
        <p:blipFill>
          <a:blip r:embed="rId2" cstate="print"/>
          <a:srcRect t="-5565" b="-623"/>
          <a:stretch>
            <a:fillRect/>
          </a:stretch>
        </p:blipFill>
        <p:spPr bwMode="auto">
          <a:xfrm>
            <a:off x="1258888" y="2419350"/>
            <a:ext cx="599916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BF371-4F08-45F6-9986-C291C349B7AA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4625" y="2662238"/>
            <a:ext cx="8969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Modalità di Diagnostica per Immagini:</a:t>
            </a:r>
            <a:br>
              <a:rPr lang="it-IT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Sistemi CAD (</a:t>
            </a:r>
            <a:r>
              <a:rPr lang="it-IT" sz="32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Computer-Assisted</a:t>
            </a:r>
            <a:r>
              <a:rPr lang="it-IT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come funziona?</a:t>
            </a:r>
          </a:p>
        </p:txBody>
      </p:sp>
      <p:sp>
        <p:nvSpPr>
          <p:cNvPr id="19459" name="Segnaposto testo 2"/>
          <p:cNvSpPr>
            <a:spLocks noGrp="1"/>
          </p:cNvSpPr>
          <p:nvPr>
            <p:ph type="body" sz="half" idx="1"/>
          </p:nvPr>
        </p:nvSpPr>
        <p:spPr>
          <a:xfrm>
            <a:off x="209550" y="1000125"/>
            <a:ext cx="8715375" cy="5372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Dopo aver calcolato un insieme di </a:t>
            </a:r>
            <a:r>
              <a:rPr lang="it-IT" sz="1600" i="1" smtClean="0">
                <a:solidFill>
                  <a:srgbClr val="FF3300"/>
                </a:solidFill>
              </a:rPr>
              <a:t>n</a:t>
            </a:r>
            <a:r>
              <a:rPr lang="it-IT" sz="1600" smtClean="0">
                <a:solidFill>
                  <a:srgbClr val="FF3300"/>
                </a:solidFill>
              </a:rPr>
              <a:t> feature </a:t>
            </a:r>
            <a:r>
              <a:rPr lang="it-IT" sz="1600" i="1" smtClean="0">
                <a:solidFill>
                  <a:srgbClr val="FF3300"/>
                </a:solidFill>
              </a:rPr>
              <a:t>x</a:t>
            </a:r>
            <a:r>
              <a:rPr lang="it-IT" sz="1600" baseline="-25000" smtClean="0">
                <a:solidFill>
                  <a:srgbClr val="FF3300"/>
                </a:solidFill>
              </a:rPr>
              <a:t>1, …… ,</a:t>
            </a:r>
            <a:r>
              <a:rPr lang="it-IT" sz="1600" i="1" smtClean="0">
                <a:solidFill>
                  <a:srgbClr val="FF3300"/>
                </a:solidFill>
              </a:rPr>
              <a:t>x</a:t>
            </a:r>
            <a:r>
              <a:rPr lang="it-IT" sz="1600" baseline="-25000" smtClean="0">
                <a:solidFill>
                  <a:srgbClr val="FF3300"/>
                </a:solidFill>
              </a:rPr>
              <a:t>n</a:t>
            </a:r>
            <a:r>
              <a:rPr lang="it-IT" sz="1600" smtClean="0">
                <a:solidFill>
                  <a:srgbClr val="FF3300"/>
                </a:solidFill>
              </a:rPr>
              <a:t> </a:t>
            </a:r>
            <a:r>
              <a:rPr lang="it-IT" sz="1600" smtClean="0"/>
              <a:t>dai livelli di grigio e/o dalle strutture presenti </a:t>
            </a:r>
            <a:r>
              <a:rPr lang="it-IT" sz="1600" smtClean="0">
                <a:solidFill>
                  <a:srgbClr val="FF3300"/>
                </a:solidFill>
              </a:rPr>
              <a:t>nelle ROI, queste ultime </a:t>
            </a:r>
            <a:r>
              <a:rPr lang="it-IT" sz="1600" smtClean="0"/>
              <a:t>(Schema A) o i </a:t>
            </a:r>
            <a:r>
              <a:rPr lang="it-IT" sz="1600" smtClean="0">
                <a:solidFill>
                  <a:srgbClr val="FF3300"/>
                </a:solidFill>
              </a:rPr>
              <a:t>singoli pixel </a:t>
            </a:r>
            <a:r>
              <a:rPr lang="it-IT" sz="1600" smtClean="0"/>
              <a:t>(schema B) sono rappresentati come punti, o vettori di </a:t>
            </a:r>
            <a:r>
              <a:rPr lang="it-IT" sz="1600" i="1" smtClean="0"/>
              <a:t>feature</a:t>
            </a:r>
            <a:r>
              <a:rPr lang="it-IT" sz="1600" smtClean="0"/>
              <a:t>, x = [x</a:t>
            </a:r>
            <a:r>
              <a:rPr lang="it-IT" sz="1600" baseline="-25000" smtClean="0"/>
              <a:t>1</a:t>
            </a:r>
            <a:r>
              <a:rPr lang="it-IT" sz="1600" smtClean="0"/>
              <a:t>, x</a:t>
            </a:r>
            <a:r>
              <a:rPr lang="it-IT" sz="1600" baseline="-25000" smtClean="0"/>
              <a:t>2</a:t>
            </a:r>
            <a:r>
              <a:rPr lang="it-IT" sz="1600" smtClean="0"/>
              <a:t> ,..., x</a:t>
            </a:r>
            <a:r>
              <a:rPr lang="it-IT" sz="1600" baseline="-25000" smtClean="0"/>
              <a:t>n</a:t>
            </a:r>
            <a:r>
              <a:rPr lang="it-IT" sz="1600" smtClean="0"/>
              <a:t>] in uno </a:t>
            </a:r>
            <a:r>
              <a:rPr lang="it-IT" sz="1600" smtClean="0">
                <a:solidFill>
                  <a:srgbClr val="FF3300"/>
                </a:solidFill>
              </a:rPr>
              <a:t>spazio </a:t>
            </a:r>
            <a:r>
              <a:rPr lang="it-IT" sz="1600" i="1" smtClean="0">
                <a:solidFill>
                  <a:srgbClr val="FF3300"/>
                </a:solidFill>
              </a:rPr>
              <a:t>n</a:t>
            </a:r>
            <a:r>
              <a:rPr lang="it-IT" sz="1600" smtClean="0">
                <a:solidFill>
                  <a:srgbClr val="FF3300"/>
                </a:solidFill>
              </a:rPr>
              <a:t>-dimensionale</a:t>
            </a:r>
            <a:r>
              <a:rPr lang="it-IT" sz="1600" smtClean="0"/>
              <a:t>. 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Questi vettori di </a:t>
            </a:r>
            <a:r>
              <a:rPr lang="it-IT" sz="1600" i="1" smtClean="0"/>
              <a:t>feature</a:t>
            </a:r>
            <a:r>
              <a:rPr lang="it-IT" sz="1600" smtClean="0"/>
              <a:t> devono ora essere </a:t>
            </a:r>
            <a:r>
              <a:rPr lang="it-IT" sz="1600" smtClean="0">
                <a:solidFill>
                  <a:srgbClr val="FF3300"/>
                </a:solidFill>
              </a:rPr>
              <a:t>classificati</a:t>
            </a:r>
            <a:r>
              <a:rPr lang="it-IT" sz="1600" smtClean="0"/>
              <a:t>, come appartenenti alla </a:t>
            </a:r>
            <a:r>
              <a:rPr lang="it-IT" sz="1600" smtClean="0">
                <a:solidFill>
                  <a:srgbClr val="FF3300"/>
                </a:solidFill>
              </a:rPr>
              <a:t>classe patologica o a quella sana</a:t>
            </a:r>
            <a:r>
              <a:rPr lang="it-IT" sz="160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E’ necessario che </a:t>
            </a:r>
            <a:r>
              <a:rPr lang="it-IT" sz="1600" smtClean="0">
                <a:solidFill>
                  <a:srgbClr val="FF3300"/>
                </a:solidFill>
              </a:rPr>
              <a:t>il numero delle </a:t>
            </a:r>
            <a:r>
              <a:rPr lang="it-IT" sz="1600" i="1" smtClean="0">
                <a:solidFill>
                  <a:srgbClr val="FF3300"/>
                </a:solidFill>
              </a:rPr>
              <a:t>feature</a:t>
            </a:r>
            <a:r>
              <a:rPr lang="it-IT" sz="1600" smtClean="0">
                <a:solidFill>
                  <a:srgbClr val="FF3300"/>
                </a:solidFill>
              </a:rPr>
              <a:t> non sia troppo alto </a:t>
            </a:r>
            <a:r>
              <a:rPr lang="it-IT" sz="1600" smtClean="0"/>
              <a:t>(per evitare problemi di calcolo nella fase di classificazione) e </a:t>
            </a:r>
            <a:r>
              <a:rPr lang="it-IT" sz="1600" smtClean="0">
                <a:solidFill>
                  <a:srgbClr val="FF3300"/>
                </a:solidFill>
              </a:rPr>
              <a:t>che il set di </a:t>
            </a:r>
            <a:r>
              <a:rPr lang="it-IT" sz="1600" i="1" smtClean="0">
                <a:solidFill>
                  <a:srgbClr val="FF3300"/>
                </a:solidFill>
              </a:rPr>
              <a:t>feature</a:t>
            </a:r>
            <a:r>
              <a:rPr lang="it-IT" sz="1600" smtClean="0">
                <a:solidFill>
                  <a:srgbClr val="FF3300"/>
                </a:solidFill>
              </a:rPr>
              <a:t> scelto abbia un alto potere discriminante </a:t>
            </a:r>
            <a:r>
              <a:rPr lang="it-IT" sz="1600" smtClean="0"/>
              <a:t>tra tessuto sano e patologico.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800" smtClean="0"/>
              <a:t>Per capire cosa significhi quanto detto, e come funzionino i classificatori, consideriamo un esempio in tutt’altro contesto………………………….</a:t>
            </a:r>
          </a:p>
        </p:txBody>
      </p:sp>
      <p:sp>
        <p:nvSpPr>
          <p:cNvPr id="19460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729A1A-0035-4ED5-ACB8-B86A55BE413E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19461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BFFB675-A1BA-43DF-9573-AA516D14AC4D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21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03200" y="4440238"/>
            <a:ext cx="87757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u="sng">
                <a:solidFill>
                  <a:srgbClr val="000066"/>
                </a:solidFill>
              </a:rPr>
              <a:t>Scelta delle features</a:t>
            </a:r>
          </a:p>
          <a:p>
            <a:endParaRPr lang="it-IT" sz="1400" b="1">
              <a:solidFill>
                <a:srgbClr val="000066"/>
              </a:solidFill>
            </a:endParaRPr>
          </a:p>
          <a:p>
            <a:r>
              <a:rPr lang="it-IT" sz="1400">
                <a:solidFill>
                  <a:srgbClr val="000066"/>
                </a:solidFill>
              </a:rPr>
              <a:t>Sulla base di informazioni ottenute sul problema si sceglie come feature iniziale la </a:t>
            </a:r>
            <a:r>
              <a:rPr lang="it-IT" sz="1400" b="1">
                <a:solidFill>
                  <a:srgbClr val="FF0000"/>
                </a:solidFill>
              </a:rPr>
              <a:t>lunghezza</a:t>
            </a:r>
            <a:r>
              <a:rPr lang="it-IT" sz="1400">
                <a:solidFill>
                  <a:srgbClr val="000066"/>
                </a:solidFill>
              </a:rPr>
              <a:t>.</a:t>
            </a:r>
          </a:p>
          <a:p>
            <a:endParaRPr lang="it-IT" sz="1400">
              <a:solidFill>
                <a:srgbClr val="000066"/>
              </a:solidFill>
            </a:endParaRPr>
          </a:p>
          <a:p>
            <a:r>
              <a:rPr lang="it-IT" sz="1400">
                <a:solidFill>
                  <a:srgbClr val="000066"/>
                </a:solidFill>
              </a:rPr>
              <a:t>Per valutare l’efficacia di tale scelta e come questa possa essere usata è necessario</a:t>
            </a:r>
          </a:p>
          <a:p>
            <a:r>
              <a:rPr lang="it-IT" sz="1400">
                <a:solidFill>
                  <a:srgbClr val="000066"/>
                </a:solidFill>
              </a:rPr>
              <a:t>considerare un insieme di campioni su cui effettuare la misura e fare le valutazioni. </a:t>
            </a:r>
          </a:p>
          <a:p>
            <a:r>
              <a:rPr lang="it-IT" sz="1400" b="1">
                <a:solidFill>
                  <a:srgbClr val="FF0000"/>
                </a:solidFill>
              </a:rPr>
              <a:t>Si parla di </a:t>
            </a:r>
            <a:r>
              <a:rPr lang="it-IT" sz="1400" b="1" i="1">
                <a:solidFill>
                  <a:srgbClr val="FF0000"/>
                </a:solidFill>
              </a:rPr>
              <a:t>insieme di addestramento </a:t>
            </a:r>
            <a:r>
              <a:rPr lang="it-IT" sz="1400" b="1">
                <a:solidFill>
                  <a:srgbClr val="FF0000"/>
                </a:solidFill>
              </a:rPr>
              <a:t>(</a:t>
            </a:r>
            <a:r>
              <a:rPr lang="it-IT" sz="1400" b="1" i="1">
                <a:solidFill>
                  <a:srgbClr val="FF0000"/>
                </a:solidFill>
              </a:rPr>
              <a:t>training set</a:t>
            </a:r>
            <a:r>
              <a:rPr lang="it-IT" sz="1400" b="1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1028700"/>
            <a:ext cx="5691187" cy="3336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1131888"/>
            <a:ext cx="2886075" cy="4508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89C6045-3455-4A0C-9E86-BB197A810141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22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1507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854075"/>
            <a:ext cx="5186363" cy="3130550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850" y="3803650"/>
            <a:ext cx="4978400" cy="3009900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111625" y="1173163"/>
            <a:ext cx="4233863" cy="3381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1: LUNGHEZZA: non sembra ottimale…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00025" y="5199063"/>
            <a:ext cx="4389438" cy="3381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2: LUCENTEZZA, sembra andare meglio!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927725" y="20494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E15A9DA-6A3F-437A-A50D-2A0A4B03871F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23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2531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773113"/>
            <a:ext cx="7581900" cy="571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4535488" y="5975350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00"/>
                </a:solidFill>
              </a:rPr>
              <a:t>http://webuser.unicas.it/tortorella/</a:t>
            </a:r>
          </a:p>
        </p:txBody>
      </p:sp>
      <p:sp>
        <p:nvSpPr>
          <p:cNvPr id="32774" name="Rectangle 11"/>
          <p:cNvSpPr>
            <a:spLocks noChangeArrowheads="1"/>
          </p:cNvSpPr>
          <p:nvPr/>
        </p:nvSpPr>
        <p:spPr bwMode="auto">
          <a:xfrm>
            <a:off x="3708400" y="3644900"/>
            <a:ext cx="10795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759200" y="3598863"/>
            <a:ext cx="303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2000">
                <a:solidFill>
                  <a:srgbClr val="FF3300"/>
                </a:solidFill>
              </a:rPr>
              <a:t>contemporaneamente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4AA29BE-BFFF-4C34-BABF-451FB5B8CD2C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24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3555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822325"/>
            <a:ext cx="7519987" cy="5630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600825" y="2730500"/>
            <a:ext cx="153352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66"/>
                </a:solidFill>
              </a:rPr>
              <a:t>Scatter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1D4D3A9-866D-43CA-9D7F-AF2A7359C7C2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25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4579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795338"/>
            <a:ext cx="3813175" cy="2281237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804863"/>
            <a:ext cx="3889375" cy="2314575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188" y="3435350"/>
            <a:ext cx="4967287" cy="2997200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263EA2F-31A8-4407-9503-04543319D0D5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26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5603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0"/>
            <a:ext cx="6049962" cy="393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5" name="Rettangolo 7"/>
          <p:cNvSpPr>
            <a:spLocks noChangeArrowheads="1"/>
          </p:cNvSpPr>
          <p:nvPr/>
        </p:nvSpPr>
        <p:spPr bwMode="auto">
          <a:xfrm>
            <a:off x="133350" y="4629150"/>
            <a:ext cx="8867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Nella gran parte dei sistemi CAD per medicina, si usano </a:t>
            </a:r>
            <a:r>
              <a:rPr lang="it-IT" sz="1400">
                <a:solidFill>
                  <a:srgbClr val="FF3300"/>
                </a:solidFill>
              </a:rPr>
              <a:t>classificatori supervisionati </a:t>
            </a:r>
            <a:r>
              <a:rPr lang="it-IT" sz="1400"/>
              <a:t>perché si presume che, in partenza, </a:t>
            </a:r>
            <a:r>
              <a:rPr lang="it-IT" sz="1400">
                <a:solidFill>
                  <a:srgbClr val="FF3300"/>
                </a:solidFill>
              </a:rPr>
              <a:t>la distinzione, ad esempio, tra tessuto sano e tessuto malato venga effettuata da un medico di esperienza che fornisce i dati per il </a:t>
            </a:r>
            <a:r>
              <a:rPr lang="it-IT" sz="1400" i="1">
                <a:solidFill>
                  <a:srgbClr val="FF3300"/>
                </a:solidFill>
              </a:rPr>
              <a:t>training set</a:t>
            </a:r>
            <a:r>
              <a:rPr lang="it-IT" sz="1400">
                <a:solidFill>
                  <a:srgbClr val="FF3300"/>
                </a:solidFill>
              </a:rPr>
              <a:t> del classificatore, e funge quindi da supervisore</a:t>
            </a:r>
            <a:r>
              <a:rPr lang="it-IT" sz="1400"/>
              <a:t>. </a:t>
            </a:r>
          </a:p>
          <a:p>
            <a:endParaRPr lang="it-IT" sz="1400"/>
          </a:p>
          <a:p>
            <a:r>
              <a:rPr lang="it-IT" sz="1400"/>
              <a:t>Lo scopo del classificatore è </a:t>
            </a:r>
            <a:r>
              <a:rPr lang="it-IT" sz="1400">
                <a:solidFill>
                  <a:srgbClr val="FF3300"/>
                </a:solidFill>
              </a:rPr>
              <a:t>imparare da alcuni esempi</a:t>
            </a:r>
            <a:r>
              <a:rPr lang="it-IT" sz="1400"/>
              <a:t>, classificati con certezza, come </a:t>
            </a:r>
            <a:r>
              <a:rPr lang="it-IT" sz="1400">
                <a:solidFill>
                  <a:srgbClr val="FF3300"/>
                </a:solidFill>
              </a:rPr>
              <a:t>distinguere i vettori di </a:t>
            </a:r>
            <a:r>
              <a:rPr lang="it-IT" sz="1400" i="1">
                <a:solidFill>
                  <a:srgbClr val="FF3300"/>
                </a:solidFill>
              </a:rPr>
              <a:t>feature</a:t>
            </a:r>
            <a:r>
              <a:rPr lang="it-IT" sz="1400">
                <a:solidFill>
                  <a:srgbClr val="FF3300"/>
                </a:solidFill>
              </a:rPr>
              <a:t> riferiti a tessuti sani da quelli riferiti a tessuti patologici </a:t>
            </a:r>
            <a:r>
              <a:rPr lang="it-IT" sz="1400"/>
              <a:t>e quindi essere in grado di applicare queste conoscenze per classificare nuovi dati.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755EE1A3-74BC-4A8E-8924-99E50652D79E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27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6627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36868" name="CasellaDiTesto 7"/>
          <p:cNvSpPr txBox="1">
            <a:spLocks noChangeArrowheads="1"/>
          </p:cNvSpPr>
          <p:nvPr/>
        </p:nvSpPr>
        <p:spPr bwMode="auto">
          <a:xfrm>
            <a:off x="962025" y="561975"/>
            <a:ext cx="6410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  <a:cs typeface="Arial" charset="0"/>
              </a:rPr>
              <a:t>Training set e </a:t>
            </a:r>
            <a:r>
              <a:rPr lang="it-IT" sz="4000" dirty="0" err="1" smtClean="0">
                <a:solidFill>
                  <a:srgbClr val="0070C0"/>
                </a:solidFill>
                <a:cs typeface="Arial" charset="0"/>
              </a:rPr>
              <a:t>validation</a:t>
            </a:r>
            <a:r>
              <a:rPr lang="it-IT" sz="4000" smtClean="0">
                <a:solidFill>
                  <a:srgbClr val="0070C0"/>
                </a:solidFill>
                <a:cs typeface="Arial" charset="0"/>
              </a:rPr>
              <a:t> set</a:t>
            </a:r>
            <a:endParaRPr lang="it-IT" sz="4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6869" name="CasellaDiTesto 7"/>
          <p:cNvSpPr txBox="1">
            <a:spLocks noChangeArrowheads="1"/>
          </p:cNvSpPr>
          <p:nvPr/>
        </p:nvSpPr>
        <p:spPr bwMode="auto">
          <a:xfrm>
            <a:off x="790575" y="2105025"/>
            <a:ext cx="8105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Nel caso di un </a:t>
            </a:r>
            <a:r>
              <a:rPr lang="it-IT" dirty="0">
                <a:solidFill>
                  <a:srgbClr val="FF0000"/>
                </a:solidFill>
              </a:rPr>
              <a:t>classificatore supervisionato</a:t>
            </a:r>
            <a:r>
              <a:rPr lang="it-IT" dirty="0"/>
              <a:t>, per definizione, è necessario avere:</a:t>
            </a:r>
          </a:p>
          <a:p>
            <a:pPr>
              <a:buFont typeface="Arial" charset="0"/>
              <a:buChar char="•"/>
            </a:pPr>
            <a:endParaRPr lang="it-IT" dirty="0"/>
          </a:p>
          <a:p>
            <a:pPr>
              <a:buFont typeface="Arial" charset="0"/>
              <a:buChar char="•"/>
            </a:pPr>
            <a:r>
              <a:rPr lang="it-IT" dirty="0"/>
              <a:t>  un </a:t>
            </a:r>
            <a:r>
              <a:rPr lang="it-IT" dirty="0">
                <a:solidFill>
                  <a:srgbClr val="FF0000"/>
                </a:solidFill>
              </a:rPr>
              <a:t>insieme di training </a:t>
            </a:r>
            <a:r>
              <a:rPr lang="it-IT" dirty="0"/>
              <a:t>o </a:t>
            </a:r>
            <a:r>
              <a:rPr lang="it-IT" i="1" dirty="0"/>
              <a:t>training set</a:t>
            </a:r>
            <a:r>
              <a:rPr lang="it-IT" dirty="0"/>
              <a:t>, contenente “la verità”, o </a:t>
            </a:r>
            <a:r>
              <a:rPr lang="it-IT" i="1" dirty="0" err="1"/>
              <a:t>ground</a:t>
            </a:r>
            <a:r>
              <a:rPr lang="it-IT" i="1" dirty="0"/>
              <a:t> </a:t>
            </a:r>
            <a:r>
              <a:rPr lang="it-IT" i="1" dirty="0" err="1"/>
              <a:t>truth</a:t>
            </a:r>
            <a:r>
              <a:rPr lang="it-IT" dirty="0"/>
              <a:t>, ossia il risultato della diagnosi effettuata dal medico, con il supporto eventuale di test considerati veritieri: su quest’insieme il sistema CAD sarà allenato</a:t>
            </a:r>
          </a:p>
          <a:p>
            <a:pPr>
              <a:buFont typeface="Arial" charset="0"/>
              <a:buChar char="•"/>
            </a:pPr>
            <a:endParaRPr lang="it-IT" dirty="0"/>
          </a:p>
          <a:p>
            <a:pPr>
              <a:buFont typeface="Arial" charset="0"/>
              <a:buChar char="•"/>
            </a:pPr>
            <a:r>
              <a:rPr lang="it-IT" dirty="0"/>
              <a:t>  Un </a:t>
            </a:r>
            <a:r>
              <a:rPr lang="it-IT" dirty="0">
                <a:solidFill>
                  <a:srgbClr val="FF0000"/>
                </a:solidFill>
              </a:rPr>
              <a:t>insieme di </a:t>
            </a:r>
            <a:r>
              <a:rPr lang="it-IT" dirty="0" smtClean="0">
                <a:solidFill>
                  <a:srgbClr val="FF0000"/>
                </a:solidFill>
              </a:rPr>
              <a:t>validazione </a:t>
            </a:r>
            <a:r>
              <a:rPr lang="it-IT" dirty="0" smtClean="0"/>
              <a:t>o </a:t>
            </a:r>
            <a:r>
              <a:rPr lang="it-IT" i="1" dirty="0" err="1" smtClean="0"/>
              <a:t>validation</a:t>
            </a:r>
            <a:r>
              <a:rPr lang="it-IT" i="1" dirty="0" smtClean="0"/>
              <a:t> set</a:t>
            </a:r>
            <a:r>
              <a:rPr lang="it-IT" dirty="0"/>
              <a:t>, contenente nuovi vettori di </a:t>
            </a:r>
            <a:r>
              <a:rPr lang="it-IT" i="1" dirty="0" err="1"/>
              <a:t>feature</a:t>
            </a:r>
            <a:r>
              <a:rPr lang="it-IT" dirty="0"/>
              <a:t> di cui il CAD non deve conoscere la classe (normale/patologico) e sui quali avverrà la verifica della qualità del sistema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E52E7B1-1362-4204-AE64-00078ECFF3A1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28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651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457200"/>
            <a:ext cx="7458075" cy="553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7CC5C54-7086-46AE-8748-C320B061EE9A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29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8675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685800"/>
            <a:ext cx="7329488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Cos’è un sistema CAD?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sz="half" idx="1"/>
          </p:nvPr>
        </p:nvSpPr>
        <p:spPr>
          <a:xfrm>
            <a:off x="0" y="1141413"/>
            <a:ext cx="9144000" cy="5160962"/>
          </a:xfrm>
        </p:spPr>
        <p:txBody>
          <a:bodyPr/>
          <a:lstStyle/>
          <a:p>
            <a:pPr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rgbClr val="FF0000"/>
                </a:solidFill>
              </a:rPr>
              <a:t>CAD</a:t>
            </a:r>
            <a:r>
              <a:rPr lang="it-IT" sz="1600" dirty="0" smtClean="0"/>
              <a:t>: </a:t>
            </a:r>
            <a:r>
              <a:rPr lang="it-IT" sz="1600" dirty="0" err="1" smtClean="0"/>
              <a:t>Computer-Assisted</a:t>
            </a:r>
            <a:r>
              <a:rPr lang="it-IT" sz="1600" dirty="0" smtClean="0"/>
              <a:t> [</a:t>
            </a:r>
            <a:r>
              <a:rPr lang="it-IT" sz="1600" dirty="0" err="1" smtClean="0"/>
              <a:t>Aided</a:t>
            </a:r>
            <a:r>
              <a:rPr lang="it-IT" sz="1600" dirty="0" smtClean="0"/>
              <a:t>] Detection [</a:t>
            </a:r>
            <a:r>
              <a:rPr lang="it-IT" sz="1600" dirty="0" err="1" smtClean="0"/>
              <a:t>Diagnosis</a:t>
            </a:r>
            <a:r>
              <a:rPr lang="it-IT" sz="1600" dirty="0" smtClean="0"/>
              <a:t>].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rgbClr val="FF0000"/>
                </a:solidFill>
              </a:rPr>
              <a:t>software</a:t>
            </a:r>
            <a:r>
              <a:rPr lang="it-IT" sz="1600" dirty="0" smtClean="0"/>
              <a:t> per la Medicina in grado di assistere il medico nell’interpretazione delle immagini radiologiche (o di altri dati diagnostici).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dirty="0" smtClean="0">
                <a:solidFill>
                  <a:srgbClr val="FF0000"/>
                </a:solidFill>
              </a:rPr>
              <a:t>I sistemi CAD non sostituiscono il medico</a:t>
            </a:r>
            <a:r>
              <a:rPr lang="it-IT" sz="1600" dirty="0" smtClean="0"/>
              <a:t>, ma l’aiutano esaminando le immagini digitali automaticamente o semiautomaticamente, per scoprire aspetti tipici ed evidenziare dettagli di interesse, come la possibile presenza di patologie, che poi il medico valuterà.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dirty="0" smtClean="0"/>
              <a:t>Un CAD è in genere usato come </a:t>
            </a:r>
            <a:r>
              <a:rPr lang="it-IT" sz="1600" dirty="0" smtClean="0">
                <a:solidFill>
                  <a:srgbClr val="FF0000"/>
                </a:solidFill>
              </a:rPr>
              <a:t>secondo lettore</a:t>
            </a:r>
            <a:r>
              <a:rPr lang="it-IT" sz="1600" dirty="0" smtClean="0"/>
              <a:t>, per supportare una diagnosi più accurata. Potrebbe anche essere adoperato come </a:t>
            </a:r>
            <a:r>
              <a:rPr lang="it-IT" sz="1600" dirty="0" smtClean="0">
                <a:solidFill>
                  <a:srgbClr val="FF0000"/>
                </a:solidFill>
              </a:rPr>
              <a:t>primo lettore</a:t>
            </a:r>
            <a:r>
              <a:rPr lang="it-IT" sz="1600" dirty="0" smtClean="0"/>
              <a:t>, per focalizzare rapidamente l’attenzione del radiologo sulle immagini potenzialmente patologiche (e.g. in caso di screening, in cui il numero di casi da analizzare è molto grande), fermo restando che poi sarà comunque compito dei medici esaminare l'intero </a:t>
            </a:r>
            <a:r>
              <a:rPr lang="it-IT" sz="1600" dirty="0" err="1" smtClean="0"/>
              <a:t>dataset</a:t>
            </a:r>
            <a:r>
              <a:rPr lang="it-IT" sz="1600" dirty="0" smtClean="0"/>
              <a:t> di pazienti.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dirty="0" smtClean="0"/>
              <a:t>La tecnica CAD combina elementi di </a:t>
            </a:r>
            <a:r>
              <a:rPr lang="it-IT" sz="1600" dirty="0" smtClean="0">
                <a:solidFill>
                  <a:srgbClr val="FF0000"/>
                </a:solidFill>
              </a:rPr>
              <a:t>intelligenza artificiale </a:t>
            </a:r>
            <a:r>
              <a:rPr lang="it-IT" sz="1600" dirty="0" smtClean="0"/>
              <a:t>e metodi di </a:t>
            </a:r>
            <a:r>
              <a:rPr lang="it-IT" sz="1600" dirty="0" smtClean="0">
                <a:solidFill>
                  <a:srgbClr val="FF0000"/>
                </a:solidFill>
              </a:rPr>
              <a:t>elaborazione di dati e immagini </a:t>
            </a:r>
            <a:r>
              <a:rPr lang="it-IT" sz="1600" dirty="0" smtClean="0"/>
              <a:t>digitali. Tipica applicazione è l’individuazione di tumori, come il cancro alla mammella, polipi al colon e noduli polmonari, ma attualmente la Ricerca sta lavorando molto in campo </a:t>
            </a:r>
            <a:r>
              <a:rPr lang="it-IT" sz="1600" dirty="0" err="1" smtClean="0"/>
              <a:t>neuroradiologico</a:t>
            </a:r>
            <a:r>
              <a:rPr lang="it-IT" sz="1600" dirty="0" smtClean="0"/>
              <a:t> (tumore al cervello, lesioni da sclerosi </a:t>
            </a:r>
            <a:r>
              <a:rPr lang="it-IT" sz="1600" dirty="0" err="1" smtClean="0"/>
              <a:t>multipla…</a:t>
            </a:r>
            <a:r>
              <a:rPr lang="it-IT" sz="1600" dirty="0" smtClean="0"/>
              <a:t>).</a:t>
            </a:r>
          </a:p>
        </p:txBody>
      </p:sp>
      <p:sp>
        <p:nvSpPr>
          <p:cNvPr id="10244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7427B71-EF0E-4B47-8F5B-42EACD963F52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  <p:sp>
        <p:nvSpPr>
          <p:cNvPr id="10245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4254301-C84E-4D26-BCE4-D6F0383F2FAC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30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9699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542925"/>
            <a:ext cx="7359650" cy="544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75540629-8BA7-4661-B895-B3696315285C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31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723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657225"/>
            <a:ext cx="7059612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0E2A333-F0BD-4245-82D6-910A6B429758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32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1747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1988" name="Picture 4"/>
          <p:cNvSpPr>
            <a:spLocks noChangeAspect="1" noChangeArrowheads="1"/>
          </p:cNvSpPr>
          <p:nvPr/>
        </p:nvSpPr>
        <p:spPr bwMode="auto">
          <a:xfrm>
            <a:off x="1146175" y="889000"/>
            <a:ext cx="6851650" cy="508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8425" cy="478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990" name="Immagine 15"/>
          <p:cNvPicPr>
            <a:picLocks noChangeAspect="1" noChangeArrowheads="1"/>
          </p:cNvPicPr>
          <p:nvPr/>
        </p:nvPicPr>
        <p:blipFill>
          <a:blip r:embed="rId3" cstate="print"/>
          <a:srcRect l="25098" t="58589" r="49506" b="11171"/>
          <a:stretch>
            <a:fillRect/>
          </a:stretch>
        </p:blipFill>
        <p:spPr bwMode="auto">
          <a:xfrm>
            <a:off x="5673725" y="4360863"/>
            <a:ext cx="33559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1334FDCE-B0F6-4435-98AD-A2FD59CB3D1C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33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1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63513" y="357188"/>
            <a:ext cx="8850312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</a:rPr>
              <a:t>BACKPROPAGATION e AGGIORNAMENTO DEI PESI in base al TRAINING SET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63" y="1000125"/>
            <a:ext cx="76628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AAE29BF-DC1F-4283-B1CA-C3A8F704DDAD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34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3795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6337300" cy="372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81300"/>
            <a:ext cx="2994025" cy="1806575"/>
          </a:xfrm>
          <a:prstGeom prst="rect">
            <a:avLst/>
          </a:prstGeom>
          <a:noFill/>
          <a:ln w="9525" algn="ctr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63513" y="357188"/>
            <a:ext cx="8850312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</a:rPr>
              <a:t>BACKPROPAGATION e AGGIORNAMENTO DEI PESI in base al TRAINING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7E80208-9CAF-4EE2-BAB2-3EB381F6639E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35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4819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5060" name="Picture 4"/>
          <p:cNvSpPr>
            <a:spLocks noChangeAspect="1" noChangeArrowheads="1"/>
          </p:cNvSpPr>
          <p:nvPr/>
        </p:nvSpPr>
        <p:spPr bwMode="auto">
          <a:xfrm>
            <a:off x="1146175" y="889000"/>
            <a:ext cx="6851650" cy="508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5061" name="CasellaDiTesto 7"/>
          <p:cNvSpPr txBox="1">
            <a:spLocks noChangeArrowheads="1"/>
          </p:cNvSpPr>
          <p:nvPr/>
        </p:nvSpPr>
        <p:spPr bwMode="auto">
          <a:xfrm>
            <a:off x="1733550" y="409575"/>
            <a:ext cx="644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</a:rPr>
              <a:t>CLASSIFICAZIONE “LINEARE” E “NON LINEARE”</a:t>
            </a:r>
          </a:p>
        </p:txBody>
      </p:sp>
      <p:pic>
        <p:nvPicPr>
          <p:cNvPr id="4506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4575"/>
            <a:ext cx="74422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ttangolo 9"/>
          <p:cNvSpPr>
            <a:spLocks noChangeArrowheads="1"/>
          </p:cNvSpPr>
          <p:nvPr/>
        </p:nvSpPr>
        <p:spPr bwMode="auto">
          <a:xfrm>
            <a:off x="4962525" y="6054725"/>
            <a:ext cx="244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Lippmann, IEEE ASSP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7C66D47-3C53-4E61-B590-5902C88F6750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36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5843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55675" y="5707063"/>
            <a:ext cx="5273675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200" b="1">
                <a:solidFill>
                  <a:srgbClr val="000066"/>
                </a:solidFill>
                <a:cs typeface="Times New Roman" pitchFamily="18" charset="0"/>
              </a:rPr>
              <a:t>OUTPUT: lista di strutture candidate ad essere patologiche</a:t>
            </a:r>
            <a:endParaRPr lang="it-IT" sz="1200" b="1">
              <a:solidFill>
                <a:srgbClr val="000066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1300" y="1287463"/>
            <a:ext cx="23749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  <a:cs typeface="Times New Roman" pitchFamily="18" charset="0"/>
              </a:rPr>
              <a:t>INPUT: immagine CT</a:t>
            </a:r>
            <a:endParaRPr lang="it-IT" sz="1400" b="1">
              <a:solidFill>
                <a:srgbClr val="000066"/>
              </a:solidFill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927100" y="1744663"/>
            <a:ext cx="2157413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Preprocessamento</a:t>
            </a: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1219200" y="2492375"/>
            <a:ext cx="1976438" cy="5699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Segmentazione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1439863" y="3313113"/>
            <a:ext cx="2266950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Localizzazione ROI</a:t>
            </a:r>
          </a:p>
        </p:txBody>
      </p:sp>
      <p:sp>
        <p:nvSpPr>
          <p:cNvPr id="46089" name="Text Box 14"/>
          <p:cNvSpPr txBox="1">
            <a:spLocks noChangeArrowheads="1"/>
          </p:cNvSpPr>
          <p:nvPr/>
        </p:nvSpPr>
        <p:spPr bwMode="auto">
          <a:xfrm>
            <a:off x="1658938" y="4135438"/>
            <a:ext cx="2266950" cy="56991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Estrazione feature</a:t>
            </a:r>
          </a:p>
        </p:txBody>
      </p:sp>
      <p:sp>
        <p:nvSpPr>
          <p:cNvPr id="46090" name="Text Box 15"/>
          <p:cNvSpPr txBox="1">
            <a:spLocks noChangeArrowheads="1"/>
          </p:cNvSpPr>
          <p:nvPr/>
        </p:nvSpPr>
        <p:spPr bwMode="auto">
          <a:xfrm>
            <a:off x="2024063" y="4881563"/>
            <a:ext cx="2122487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Classificazione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B2779448-3476-464A-930C-5175F7FCE061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37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6867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55675" y="5707063"/>
            <a:ext cx="5273675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200" b="1">
                <a:solidFill>
                  <a:srgbClr val="000066"/>
                </a:solidFill>
                <a:cs typeface="Times New Roman" pitchFamily="18" charset="0"/>
              </a:rPr>
              <a:t>OUTPUT: lista di strutture candidate ad essere patologiche</a:t>
            </a:r>
            <a:endParaRPr lang="it-IT" sz="1200" b="1">
              <a:solidFill>
                <a:srgbClr val="000066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1300" y="1287463"/>
            <a:ext cx="23749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  <a:cs typeface="Times New Roman" pitchFamily="18" charset="0"/>
              </a:rPr>
              <a:t>INPUT: immagine CT</a:t>
            </a:r>
            <a:endParaRPr lang="it-IT" sz="1400" b="1">
              <a:solidFill>
                <a:srgbClr val="000066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584700" y="3238500"/>
            <a:ext cx="3657600" cy="6492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Individuazione zone </a:t>
            </a:r>
          </a:p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potenzialmente malate </a:t>
            </a: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[PESCI]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03775" y="4033838"/>
            <a:ext cx="434022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Determinazione di caratteristiche distintive </a:t>
            </a:r>
            <a:r>
              <a:rPr lang="it-IT" sz="1600" b="1">
                <a:solidFill>
                  <a:srgbClr val="FF0000"/>
                </a:solidFill>
                <a:latin typeface="Times New Roman" pitchFamily="18" charset="0"/>
              </a:rPr>
              <a:t>[LUNGHEZZA,  LUCENTEZZA]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27100" y="1744663"/>
            <a:ext cx="2157413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Preprocessamento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925888" y="1819275"/>
            <a:ext cx="2195512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Pulizia dal rumore</a:t>
            </a:r>
            <a:endParaRPr lang="it-IT" b="1">
              <a:solidFill>
                <a:srgbClr val="000066"/>
              </a:solidFill>
              <a:latin typeface="Arial Unicode MS" pitchFamily="34" charset="-128"/>
            </a:endParaRPr>
          </a:p>
          <a:p>
            <a:endParaRPr lang="it-IT" sz="1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341688" y="1893888"/>
            <a:ext cx="365125" cy="298450"/>
          </a:xfrm>
          <a:prstGeom prst="notchedRightArrow">
            <a:avLst>
              <a:gd name="adj1" fmla="val 50000"/>
              <a:gd name="adj2" fmla="val 305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219200" y="2492375"/>
            <a:ext cx="1976438" cy="56991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Segmentazione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146550" y="2492375"/>
            <a:ext cx="4845050" cy="6588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Delimitazione del tessuto </a:t>
            </a:r>
          </a:p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da</a:t>
            </a:r>
            <a:r>
              <a:rPr lang="it-IT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analizzare </a:t>
            </a: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[NASTRO TRASPORTATORE]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439863" y="3313113"/>
            <a:ext cx="2266950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Localizzazione ROI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658938" y="4135438"/>
            <a:ext cx="2266950" cy="569912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Estrazione feature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024063" y="4881563"/>
            <a:ext cx="2122487" cy="5715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pPr algn="ctr"/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Classificazione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024438" y="4829175"/>
            <a:ext cx="3906837" cy="723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imes New Roman" pitchFamily="18" charset="0"/>
              </a:rPr>
              <a:t>Distinzione in zone sane e malate </a:t>
            </a: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[SALMONE/SPIGOLA]</a:t>
            </a: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3633788" y="2641600"/>
            <a:ext cx="366712" cy="298450"/>
          </a:xfrm>
          <a:prstGeom prst="notchedRightArrow">
            <a:avLst>
              <a:gd name="adj1" fmla="val 50000"/>
              <a:gd name="adj2" fmla="val 307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000500" y="3387725"/>
            <a:ext cx="365125" cy="298450"/>
          </a:xfrm>
          <a:prstGeom prst="notchedRightArrow">
            <a:avLst>
              <a:gd name="adj1" fmla="val 50000"/>
              <a:gd name="adj2" fmla="val 305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4292600" y="4284663"/>
            <a:ext cx="365125" cy="298450"/>
          </a:xfrm>
          <a:prstGeom prst="notchedRightArrow">
            <a:avLst>
              <a:gd name="adj1" fmla="val 50000"/>
              <a:gd name="adj2" fmla="val 305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4511675" y="5030788"/>
            <a:ext cx="366713" cy="300037"/>
          </a:xfrm>
          <a:prstGeom prst="notchedRightArrow">
            <a:avLst>
              <a:gd name="adj1" fmla="val 50000"/>
              <a:gd name="adj2" fmla="val 305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piè di pagina 1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503488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37891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707D13B-5354-4580-BC27-A508999180BE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38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t="23718"/>
          <a:stretch>
            <a:fillRect/>
          </a:stretch>
        </p:blipFill>
        <p:spPr bwMode="auto">
          <a:xfrm>
            <a:off x="681038" y="1905000"/>
            <a:ext cx="705961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6238875" y="4610100"/>
            <a:ext cx="809625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2962275" y="3228975"/>
            <a:ext cx="70485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CasellaDiTesto 8"/>
          <p:cNvSpPr txBox="1">
            <a:spLocks noChangeArrowheads="1"/>
          </p:cNvSpPr>
          <p:nvPr/>
        </p:nvSpPr>
        <p:spPr bwMode="auto">
          <a:xfrm>
            <a:off x="3686175" y="2943225"/>
            <a:ext cx="32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33450" y="457200"/>
            <a:ext cx="7181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4"/>
                </a:solidFill>
                <a:latin typeface="Arial" pitchFamily="34" charset="0"/>
                <a:cs typeface="Arial" charset="0"/>
              </a:rPr>
              <a:t>L’output di un neurone (o di una rete) prima dell’applicazione della soglia </a:t>
            </a:r>
            <a:r>
              <a:rPr lang="it-IT" sz="2000" i="1" dirty="0">
                <a:solidFill>
                  <a:schemeClr val="accent4"/>
                </a:solidFill>
                <a:latin typeface="Symbol" pitchFamily="18" charset="2"/>
                <a:cs typeface="Arial" charset="0"/>
              </a:rPr>
              <a:t>q</a:t>
            </a:r>
            <a:r>
              <a:rPr lang="it-IT" sz="2000" dirty="0">
                <a:solidFill>
                  <a:schemeClr val="accent4"/>
                </a:solidFill>
                <a:latin typeface="Arial" pitchFamily="34" charset="0"/>
                <a:cs typeface="Arial" charset="0"/>
              </a:rPr>
              <a:t>, è un valore continuo </a:t>
            </a:r>
            <a:r>
              <a:rPr lang="it-IT" sz="2000" i="1" dirty="0">
                <a:solidFill>
                  <a:schemeClr val="accent4"/>
                </a:solidFill>
                <a:latin typeface="Arial" pitchFamily="34" charset="0"/>
                <a:cs typeface="Arial" charset="0"/>
              </a:rPr>
              <a:t>a</a:t>
            </a:r>
            <a:endParaRPr lang="it-IT" sz="2000" dirty="0">
              <a:solidFill>
                <a:schemeClr val="accent4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286375" y="3162300"/>
            <a:ext cx="1381125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682C982-0996-4BBD-9D82-43AF5E79100F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39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8915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49156" name="Rectangle 20"/>
          <p:cNvSpPr>
            <a:spLocks noChangeArrowheads="1"/>
          </p:cNvSpPr>
          <p:nvPr/>
        </p:nvSpPr>
        <p:spPr bwMode="auto">
          <a:xfrm>
            <a:off x="2051050" y="433388"/>
            <a:ext cx="5345113" cy="3698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</a:rPr>
              <a:t>Qualità di un CAD: successi e insuccessi</a:t>
            </a:r>
          </a:p>
        </p:txBody>
      </p:sp>
      <p:sp>
        <p:nvSpPr>
          <p:cNvPr id="49157" name="Rectangle 21"/>
          <p:cNvSpPr>
            <a:spLocks noChangeArrowheads="1"/>
          </p:cNvSpPr>
          <p:nvPr/>
        </p:nvSpPr>
        <p:spPr bwMode="auto">
          <a:xfrm>
            <a:off x="430213" y="4471988"/>
            <a:ext cx="8509000" cy="1984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1600" b="1">
                <a:solidFill>
                  <a:srgbClr val="FF3300"/>
                </a:solidFill>
              </a:rPr>
              <a:t>TP</a:t>
            </a:r>
            <a:r>
              <a:rPr lang="it-IT" sz="1600" b="1">
                <a:solidFill>
                  <a:srgbClr val="000000"/>
                </a:solidFill>
              </a:rPr>
              <a:t> </a:t>
            </a:r>
            <a:r>
              <a:rPr lang="it-IT" sz="1600" b="1">
                <a:solidFill>
                  <a:srgbClr val="5F5F5F"/>
                </a:solidFill>
              </a:rPr>
              <a:t>(vero positivo): regione malata correttamente valutata come patologica (a);</a:t>
            </a:r>
          </a:p>
          <a:p>
            <a:pPr>
              <a:lnSpc>
                <a:spcPct val="200000"/>
              </a:lnSpc>
            </a:pPr>
            <a:r>
              <a:rPr lang="it-IT" sz="1600" b="1">
                <a:solidFill>
                  <a:srgbClr val="FF3300"/>
                </a:solidFill>
              </a:rPr>
              <a:t>FP</a:t>
            </a:r>
            <a:r>
              <a:rPr lang="it-IT" sz="1600" b="1">
                <a:solidFill>
                  <a:srgbClr val="000000"/>
                </a:solidFill>
              </a:rPr>
              <a:t> </a:t>
            </a:r>
            <a:r>
              <a:rPr lang="it-IT" sz="1600" b="1">
                <a:solidFill>
                  <a:srgbClr val="5F5F5F"/>
                </a:solidFill>
              </a:rPr>
              <a:t>(falso positivo): regione sana erroneamente segnalata come malata (b);</a:t>
            </a:r>
          </a:p>
          <a:p>
            <a:pPr>
              <a:lnSpc>
                <a:spcPct val="200000"/>
              </a:lnSpc>
            </a:pPr>
            <a:r>
              <a:rPr lang="it-IT" sz="1600" b="1">
                <a:solidFill>
                  <a:srgbClr val="FF3300"/>
                </a:solidFill>
              </a:rPr>
              <a:t>TN</a:t>
            </a:r>
            <a:r>
              <a:rPr lang="it-IT" sz="1600" b="1">
                <a:solidFill>
                  <a:srgbClr val="000000"/>
                </a:solidFill>
              </a:rPr>
              <a:t> </a:t>
            </a:r>
            <a:r>
              <a:rPr lang="it-IT" sz="1600" b="1">
                <a:solidFill>
                  <a:srgbClr val="5F5F5F"/>
                </a:solidFill>
              </a:rPr>
              <a:t>(vero negativo): regione sana in cui non sono evidenziate anormalità (d);</a:t>
            </a:r>
          </a:p>
          <a:p>
            <a:pPr>
              <a:lnSpc>
                <a:spcPct val="200000"/>
              </a:lnSpc>
            </a:pPr>
            <a:r>
              <a:rPr lang="it-IT" sz="1600" b="1">
                <a:solidFill>
                  <a:srgbClr val="FF3300"/>
                </a:solidFill>
              </a:rPr>
              <a:t>FN</a:t>
            </a:r>
            <a:r>
              <a:rPr lang="it-IT" sz="1600" b="1">
                <a:solidFill>
                  <a:srgbClr val="000000"/>
                </a:solidFill>
              </a:rPr>
              <a:t> </a:t>
            </a:r>
            <a:r>
              <a:rPr lang="it-IT" sz="1600" b="1">
                <a:solidFill>
                  <a:srgbClr val="5F5F5F"/>
                </a:solidFill>
              </a:rPr>
              <a:t>(falso negativo): regione malata non identificata come patologica (c).</a:t>
            </a:r>
            <a:endParaRPr lang="it-IT" sz="1600" b="1">
              <a:solidFill>
                <a:srgbClr val="000000"/>
              </a:solidFill>
            </a:endParaRPr>
          </a:p>
        </p:txBody>
      </p:sp>
      <p:pic>
        <p:nvPicPr>
          <p:cNvPr id="49158" name="Picture 9" descr="*"/>
          <p:cNvPicPr>
            <a:picLocks noChangeAspect="1" noChangeArrowheads="1"/>
          </p:cNvPicPr>
          <p:nvPr/>
        </p:nvPicPr>
        <p:blipFill>
          <a:blip r:embed="rId2" cstate="print"/>
          <a:srcRect l="3017" r="25238" b="5856"/>
          <a:stretch>
            <a:fillRect/>
          </a:stretch>
        </p:blipFill>
        <p:spPr bwMode="auto">
          <a:xfrm>
            <a:off x="4048125" y="1701800"/>
            <a:ext cx="43053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1" descr="Epidemiologia veterinaria: sensibilità e specificità, influenza del valore di soglia del test"/>
          <p:cNvPicPr>
            <a:picLocks noChangeAspect="1" noChangeArrowheads="1"/>
          </p:cNvPicPr>
          <p:nvPr/>
        </p:nvPicPr>
        <p:blipFill>
          <a:blip r:embed="rId3" cstate="print"/>
          <a:srcRect t="12990" r="13347" b="6366"/>
          <a:stretch>
            <a:fillRect/>
          </a:stretch>
        </p:blipFill>
        <p:spPr bwMode="auto">
          <a:xfrm>
            <a:off x="695325" y="1663700"/>
            <a:ext cx="29908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3" descr="*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3267075"/>
            <a:ext cx="31623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1 13"/>
          <p:cNvCxnSpPr/>
          <p:nvPr/>
        </p:nvCxnSpPr>
        <p:spPr>
          <a:xfrm>
            <a:off x="3981450" y="1581150"/>
            <a:ext cx="0" cy="284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14300" y="3095625"/>
            <a:ext cx="896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CasellaDiTesto 14"/>
          <p:cNvSpPr txBox="1">
            <a:spLocks noChangeArrowheads="1"/>
          </p:cNvSpPr>
          <p:nvPr/>
        </p:nvSpPr>
        <p:spPr bwMode="auto">
          <a:xfrm>
            <a:off x="3609975" y="2724150"/>
            <a:ext cx="32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89120" y="3581400"/>
            <a:ext cx="421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ACCURATEZZA </a:t>
            </a:r>
            <a:r>
              <a:rPr lang="it-IT" dirty="0" err="1" smtClean="0"/>
              <a:t>acc</a:t>
            </a:r>
            <a:r>
              <a:rPr lang="it-IT" dirty="0" smtClean="0"/>
              <a:t> = (</a:t>
            </a:r>
            <a:r>
              <a:rPr lang="it-IT" dirty="0" err="1" smtClean="0"/>
              <a:t>a+d</a:t>
            </a:r>
            <a:r>
              <a:rPr lang="it-IT" dirty="0" smtClean="0"/>
              <a:t>)/(a+b+c+d)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schema A, basato su ROI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sz="half" idx="1"/>
          </p:nvPr>
        </p:nvSpPr>
        <p:spPr>
          <a:xfrm>
            <a:off x="0" y="923925"/>
            <a:ext cx="9144000" cy="5372100"/>
          </a:xfrm>
        </p:spPr>
        <p:txBody>
          <a:bodyPr/>
          <a:lstStyle/>
          <a:p>
            <a:pPr>
              <a:buFont typeface="Arial" pitchFamily="34" charset="0"/>
              <a:buAutoNum type="arabicPeriod"/>
              <a:defRPr/>
            </a:pPr>
            <a:r>
              <a:rPr lang="it-IT" sz="1600" b="1" smtClean="0"/>
              <a:t>preprocessing </a:t>
            </a:r>
            <a:r>
              <a:rPr lang="it-IT" sz="1600" smtClean="0"/>
              <a:t>dell’immagine, avente lo scopo di </a:t>
            </a:r>
            <a:r>
              <a:rPr lang="it-IT" sz="1600" smtClean="0">
                <a:solidFill>
                  <a:srgbClr val="FF3300"/>
                </a:solidFill>
              </a:rPr>
              <a:t>ridurre il rumore</a:t>
            </a:r>
            <a:r>
              <a:rPr lang="it-IT" sz="1600" smtClean="0"/>
              <a:t>, </a:t>
            </a:r>
            <a:r>
              <a:rPr lang="it-IT" sz="1600" smtClean="0">
                <a:solidFill>
                  <a:srgbClr val="FF3300"/>
                </a:solidFill>
              </a:rPr>
              <a:t>uniformare l’immagine</a:t>
            </a:r>
            <a:r>
              <a:rPr lang="it-IT" sz="1600" smtClean="0"/>
              <a:t>, </a:t>
            </a:r>
            <a:r>
              <a:rPr lang="it-IT" sz="1600" smtClean="0">
                <a:solidFill>
                  <a:srgbClr val="FF3300"/>
                </a:solidFill>
              </a:rPr>
              <a:t>esaltare i dettagli di interesse</a:t>
            </a:r>
            <a:r>
              <a:rPr lang="it-IT" sz="1600" smtClean="0"/>
              <a:t>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smtClean="0"/>
              <a:t>ricerca di ROI (</a:t>
            </a:r>
            <a:r>
              <a:rPr lang="it-IT" sz="1600" i="1" smtClean="0"/>
              <a:t>Region of Interest) </a:t>
            </a:r>
            <a:r>
              <a:rPr lang="it-IT" sz="1600" smtClean="0"/>
              <a:t>che presentino un aspetto tale da essere </a:t>
            </a:r>
            <a:r>
              <a:rPr lang="it-IT" sz="1600" smtClean="0">
                <a:solidFill>
                  <a:srgbClr val="FF3300"/>
                </a:solidFill>
              </a:rPr>
              <a:t>potenziali lesioni patologiche </a:t>
            </a:r>
            <a:r>
              <a:rPr lang="it-IT" sz="1600" smtClean="0"/>
              <a:t>(e.g. regioni ipo- o iper-intense): le ROI individuate sono dette “</a:t>
            </a:r>
            <a:r>
              <a:rPr lang="it-IT" sz="1600" smtClean="0">
                <a:solidFill>
                  <a:srgbClr val="FF3300"/>
                </a:solidFill>
              </a:rPr>
              <a:t>candidati</a:t>
            </a:r>
            <a:r>
              <a:rPr lang="it-IT" sz="1600" smtClean="0"/>
              <a:t>”. Alcune conterranno veramente una regione patologica (“veri positivi” o TP), altre no (“falsi positivi” o FP), e non tutte le regioni patologiche saranno state individuate (presenza di “falsi negativi” o FN).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smtClean="0"/>
              <a:t>calcolo di grandezze matematiche dette </a:t>
            </a:r>
            <a:r>
              <a:rPr lang="it-IT" sz="1600" b="1" i="1" smtClean="0"/>
              <a:t>feature</a:t>
            </a:r>
            <a:r>
              <a:rPr lang="it-IT" sz="1600" smtClean="0"/>
              <a:t> </a:t>
            </a:r>
            <a:r>
              <a:rPr lang="it-IT" sz="1600" b="1" smtClean="0"/>
              <a:t>discriminanti</a:t>
            </a:r>
            <a:r>
              <a:rPr lang="it-IT" sz="1600" smtClean="0"/>
              <a:t>, ossia che possano </a:t>
            </a:r>
            <a:r>
              <a:rPr lang="it-IT" sz="1600" smtClean="0">
                <a:solidFill>
                  <a:srgbClr val="FF3300"/>
                </a:solidFill>
              </a:rPr>
              <a:t>distinguere ROI sane da ROI patologiche</a:t>
            </a:r>
            <a:r>
              <a:rPr lang="it-IT" sz="1600" smtClean="0"/>
              <a:t>: </a:t>
            </a:r>
            <a:r>
              <a:rPr lang="it-IT" sz="1600" i="1" smtClean="0"/>
              <a:t>feature</a:t>
            </a:r>
            <a:r>
              <a:rPr lang="it-IT" sz="1600" smtClean="0"/>
              <a:t> calcolate dalla forma delle ROI, o dalla “tessitura” (la particolare alternanza di grigi), o dal “contenuto spettrale” (presenza di dettagli più o meno fini)… Il calcolo è “</a:t>
            </a:r>
            <a:r>
              <a:rPr lang="it-IT" sz="1600" smtClean="0">
                <a:solidFill>
                  <a:srgbClr val="FF3300"/>
                </a:solidFill>
              </a:rPr>
              <a:t>multivariato</a:t>
            </a:r>
            <a:r>
              <a:rPr lang="it-IT" sz="1600" smtClean="0"/>
              <a:t>”: sono calcolate diverse </a:t>
            </a:r>
            <a:r>
              <a:rPr lang="it-IT" sz="1600" i="1" smtClean="0"/>
              <a:t>feature</a:t>
            </a:r>
            <a:r>
              <a:rPr lang="it-IT" sz="1600" smtClean="0"/>
              <a:t> poi assegnate tutte insieme alla ROI (“vettore di </a:t>
            </a:r>
            <a:r>
              <a:rPr lang="it-IT" sz="1600" i="1" smtClean="0"/>
              <a:t>feature</a:t>
            </a:r>
            <a:r>
              <a:rPr lang="it-IT" sz="1600" smtClean="0"/>
              <a:t>”). 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smtClean="0"/>
              <a:t>classificazione</a:t>
            </a:r>
            <a:r>
              <a:rPr lang="it-IT" sz="1600" smtClean="0"/>
              <a:t>: in base al valore delle </a:t>
            </a:r>
            <a:r>
              <a:rPr lang="it-IT" sz="1600" i="1" smtClean="0"/>
              <a:t>feature, </a:t>
            </a:r>
            <a:r>
              <a:rPr lang="it-IT" sz="1600" smtClean="0">
                <a:solidFill>
                  <a:srgbClr val="FF3300"/>
                </a:solidFill>
              </a:rPr>
              <a:t>ogni ROI è individualmente classificata come sana o malata</a:t>
            </a:r>
            <a:r>
              <a:rPr lang="it-IT" sz="1600" smtClean="0"/>
              <a:t>. In applicazioni CAD, la classificazione è generalmente “supervisionata”, ossia fondata su quanto il sistema abbia appreso in precedenza, in base agli esempi forniti da un medico; i classificatori sono basati su reti neurali artificiali, </a:t>
            </a:r>
            <a:r>
              <a:rPr lang="it-IT" sz="1600" i="1" smtClean="0"/>
              <a:t>Support Vector Machine</a:t>
            </a:r>
            <a:r>
              <a:rPr lang="it-IT" sz="1600" smtClean="0"/>
              <a:t> (SVM),...</a:t>
            </a:r>
          </a:p>
        </p:txBody>
      </p:sp>
      <p:sp>
        <p:nvSpPr>
          <p:cNvPr id="10244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5E90ACF-554B-4B58-B0C8-7925ADCF9D98}" type="slidenum">
              <a:rPr lang="it-IT" smtClean="0"/>
              <a:pPr>
                <a:defRPr/>
              </a:pPr>
              <a:t>4</a:t>
            </a:fld>
            <a:endParaRPr lang="it-IT" smtClean="0"/>
          </a:p>
        </p:txBody>
      </p:sp>
      <p:sp>
        <p:nvSpPr>
          <p:cNvPr id="10245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23A4013-37F6-4BA2-9710-E5943C2D828C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40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9939" name="Segnaposto data 3"/>
          <p:cNvSpPr>
            <a:spLocks noGrp="1"/>
          </p:cNvSpPr>
          <p:nvPr>
            <p:ph type="dt" sz="quarter" idx="11"/>
          </p:nvPr>
        </p:nvSpPr>
        <p:spPr>
          <a:xfrm>
            <a:off x="6553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2003425" y="533400"/>
            <a:ext cx="5588000" cy="3698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</a:rPr>
              <a:t>Qualità di un CAD: sensibilità e specificità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422275" y="1252538"/>
            <a:ext cx="8509000" cy="20621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>
                <a:solidFill>
                  <a:srgbClr val="FF0000"/>
                </a:solidFill>
              </a:rPr>
              <a:t>sensibilità</a:t>
            </a:r>
            <a:r>
              <a:rPr lang="it-IT" sz="1600" b="1">
                <a:solidFill>
                  <a:srgbClr val="FF0000"/>
                </a:solidFill>
              </a:rPr>
              <a:t>:</a:t>
            </a:r>
            <a:r>
              <a:rPr lang="it-IT" sz="1600">
                <a:solidFill>
                  <a:srgbClr val="000066"/>
                </a:solidFill>
              </a:rPr>
              <a:t> rapporto tra il numero di regioni in cui è stata correttamente identificata dal CAD una formazione patologica (campioni “veri positivi” TP) e il numero complessivo di regioni in cui la patologia è stata accertata tramite il </a:t>
            </a:r>
            <a:r>
              <a:rPr lang="it-IT" sz="1600" i="1">
                <a:solidFill>
                  <a:srgbClr val="000066"/>
                </a:solidFill>
              </a:rPr>
              <a:t>gold standard </a:t>
            </a:r>
            <a:r>
              <a:rPr lang="it-IT" sz="1600">
                <a:solidFill>
                  <a:srgbClr val="000066"/>
                </a:solidFill>
              </a:rPr>
              <a:t>(la “verità”, per esempio un esame istologico):  </a:t>
            </a:r>
            <a:r>
              <a:rPr lang="it-IT" sz="1600" b="1">
                <a:solidFill>
                  <a:srgbClr val="FF0000"/>
                </a:solidFill>
              </a:rPr>
              <a:t>TP /  ( TP + FN )</a:t>
            </a:r>
            <a:endParaRPr lang="it-IT" sz="1600">
              <a:solidFill>
                <a:srgbClr val="000066"/>
              </a:solidFill>
            </a:endParaRPr>
          </a:p>
          <a:p>
            <a:r>
              <a:rPr lang="it-IT" sz="1600">
                <a:solidFill>
                  <a:srgbClr val="000066"/>
                </a:solidFill>
              </a:rPr>
              <a:t>                          </a:t>
            </a:r>
          </a:p>
          <a:p>
            <a:r>
              <a:rPr lang="it-IT" sz="1600" b="1" i="1">
                <a:solidFill>
                  <a:srgbClr val="FF0000"/>
                </a:solidFill>
              </a:rPr>
              <a:t>specificità</a:t>
            </a:r>
            <a:r>
              <a:rPr lang="it-IT" sz="1600" b="1">
                <a:solidFill>
                  <a:srgbClr val="FF0000"/>
                </a:solidFill>
              </a:rPr>
              <a:t>:</a:t>
            </a:r>
            <a:r>
              <a:rPr lang="it-IT" sz="1600">
                <a:solidFill>
                  <a:srgbClr val="000066"/>
                </a:solidFill>
              </a:rPr>
              <a:t> rapporto tra il numero di zone correttamente identificate dal CAD come sane (campioni “veri negativi” TN) e il numero totale di regioni in cui è il </a:t>
            </a:r>
            <a:r>
              <a:rPr lang="it-IT" sz="1600" i="1">
                <a:solidFill>
                  <a:srgbClr val="000066"/>
                </a:solidFill>
              </a:rPr>
              <a:t>gold standard</a:t>
            </a:r>
            <a:r>
              <a:rPr lang="it-IT" sz="1600">
                <a:solidFill>
                  <a:srgbClr val="000066"/>
                </a:solidFill>
              </a:rPr>
              <a:t> assicura l’assenza di patologie:   </a:t>
            </a:r>
            <a:r>
              <a:rPr lang="it-IT" sz="1600" b="1">
                <a:solidFill>
                  <a:srgbClr val="FF0000"/>
                </a:solidFill>
              </a:rPr>
              <a:t>TN / ( TN + FP )</a:t>
            </a:r>
            <a:endParaRPr lang="it-IT" sz="1600" i="1">
              <a:solidFill>
                <a:srgbClr val="000066"/>
              </a:solidFill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0" y="37099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rgbClr val="5F5F5F"/>
                </a:solidFill>
              </a:rPr>
              <a:t>Ad un test diagnostico si richiede:</a:t>
            </a:r>
          </a:p>
          <a:p>
            <a:endParaRPr lang="it-IT" sz="1200" b="1">
              <a:solidFill>
                <a:srgbClr val="5F5F5F"/>
              </a:solidFill>
            </a:endParaRPr>
          </a:p>
          <a:p>
            <a:r>
              <a:rPr lang="it-IT" sz="1200" b="1">
                <a:solidFill>
                  <a:srgbClr val="000000"/>
                </a:solidFill>
              </a:rPr>
              <a:t> </a:t>
            </a:r>
            <a:r>
              <a:rPr lang="it-IT" sz="1200" b="1">
                <a:solidFill>
                  <a:srgbClr val="FF3300"/>
                </a:solidFill>
              </a:rPr>
              <a:t>Un’alta sensibilità</a:t>
            </a:r>
            <a:r>
              <a:rPr lang="it-IT" sz="1200" b="1">
                <a:solidFill>
                  <a:srgbClr val="5F5F5F"/>
                </a:solidFill>
              </a:rPr>
              <a:t>, per rilevare tutte le lesioni (o tutti i pazienti malati), con intervento tempestivo</a:t>
            </a:r>
          </a:p>
          <a:p>
            <a:endParaRPr lang="it-IT" sz="1200" b="1">
              <a:solidFill>
                <a:srgbClr val="5F5F5F"/>
              </a:solidFill>
            </a:endParaRPr>
          </a:p>
          <a:p>
            <a:r>
              <a:rPr lang="it-IT" sz="1200" b="1">
                <a:solidFill>
                  <a:srgbClr val="5F5F5F"/>
                </a:solidFill>
              </a:rPr>
              <a:t> </a:t>
            </a:r>
            <a:r>
              <a:rPr lang="it-IT" sz="1200" b="1">
                <a:solidFill>
                  <a:srgbClr val="FF3300"/>
                </a:solidFill>
              </a:rPr>
              <a:t>Un’alta specificità</a:t>
            </a:r>
            <a:r>
              <a:rPr lang="it-IT" sz="1200" b="1">
                <a:solidFill>
                  <a:srgbClr val="5F5F5F"/>
                </a:solidFill>
              </a:rPr>
              <a:t>, che assicuri un numero minimo di falsi positivi, ovvero escluda la malattia laddove assente. Ciò al fine di evitare inutili allarmismi e ulteriori dispendiosi approfondimenti diagnostici</a:t>
            </a:r>
            <a:r>
              <a:rPr lang="it-IT" sz="1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0183" name="Picture 9" descr="*"/>
          <p:cNvPicPr>
            <a:picLocks noChangeAspect="1" noChangeArrowheads="1"/>
          </p:cNvPicPr>
          <p:nvPr/>
        </p:nvPicPr>
        <p:blipFill>
          <a:blip r:embed="rId2" cstate="print"/>
          <a:srcRect l="3017" r="52541" b="5856"/>
          <a:stretch>
            <a:fillRect/>
          </a:stretch>
        </p:blipFill>
        <p:spPr bwMode="auto">
          <a:xfrm>
            <a:off x="0" y="4902200"/>
            <a:ext cx="26670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5" descr="*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053013"/>
            <a:ext cx="480218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*"/>
          <p:cNvPicPr>
            <a:picLocks noChangeAspect="1" noChangeArrowheads="1"/>
          </p:cNvPicPr>
          <p:nvPr/>
        </p:nvPicPr>
        <p:blipFill>
          <a:blip r:embed="rId2" cstate="print"/>
          <a:srcRect l="75238" r="2541" b="5856"/>
          <a:stretch>
            <a:fillRect/>
          </a:stretch>
        </p:blipFill>
        <p:spPr bwMode="auto">
          <a:xfrm>
            <a:off x="1905000" y="4645025"/>
            <a:ext cx="13335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457200" y="6248400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A1CFBD8A-36FC-49F2-AA0D-5D3ECF519A83}" type="slidenum">
              <a:rPr lang="it-IT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l">
                <a:defRPr/>
              </a:pPr>
              <a:t>41</a:t>
            </a:fld>
            <a:endParaRPr lang="it-IT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0963" name="Segnaposto data 3"/>
          <p:cNvSpPr>
            <a:spLocks noGrp="1"/>
          </p:cNvSpPr>
          <p:nvPr>
            <p:ph type="dt" sz="quarter" idx="11"/>
          </p:nvPr>
        </p:nvSpPr>
        <p:spPr>
          <a:xfrm>
            <a:off x="3124200" y="6248400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Giorgio De Nunzio  </a:t>
            </a:r>
          </a:p>
        </p:txBody>
      </p:sp>
      <p:sp>
        <p:nvSpPr>
          <p:cNvPr id="40964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6248400" y="6248400"/>
            <a:ext cx="24384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t-IT" dirty="0" smtClean="0"/>
              <a:t>giorgio.denunzio@unisalento.it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41288" y="122238"/>
            <a:ext cx="90027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 </a:t>
            </a:r>
            <a:r>
              <a:rPr lang="en-US" sz="40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spazio</a:t>
            </a:r>
            <a: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ROC</a:t>
            </a:r>
            <a:b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(Receiver Operating Characteristic)</a:t>
            </a:r>
          </a:p>
        </p:txBody>
      </p:sp>
      <p:pic>
        <p:nvPicPr>
          <p:cNvPr id="51206" name="Freccia curva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2817813"/>
            <a:ext cx="1311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8"/>
          <p:cNvSpPr txBox="1">
            <a:spLocks noChangeArrowheads="1"/>
          </p:cNvSpPr>
          <p:nvPr/>
        </p:nvSpPr>
        <p:spPr bwMode="auto">
          <a:xfrm rot="10800000">
            <a:off x="2459038" y="2828925"/>
            <a:ext cx="12969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it-IT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51208" name="Rettangolo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2260600"/>
            <a:ext cx="26273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369888" y="2317750"/>
            <a:ext cx="25955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  <a:latin typeface="Candara" pitchFamily="34" charset="0"/>
              </a:rPr>
              <a:t>Valutazione dell’efficienza della rete neurale, attraverso il valore </a:t>
            </a:r>
            <a:r>
              <a:rPr lang="it-IT">
                <a:solidFill>
                  <a:srgbClr val="FF0000"/>
                </a:solidFill>
                <a:latin typeface="Candara" pitchFamily="34" charset="0"/>
              </a:rPr>
              <a:t>dell’area sotto la </a:t>
            </a:r>
            <a:r>
              <a:rPr lang="it-IT" b="1" u="sng">
                <a:solidFill>
                  <a:srgbClr val="FF0000"/>
                </a:solidFill>
                <a:latin typeface="Candara" pitchFamily="34" charset="0"/>
              </a:rPr>
              <a:t>curva ROC</a:t>
            </a:r>
            <a:r>
              <a:rPr lang="it-IT" b="1">
                <a:solidFill>
                  <a:srgbClr val="FF0000"/>
                </a:solidFill>
                <a:latin typeface="Candara" pitchFamily="34" charset="0"/>
              </a:rPr>
              <a:t>  (AUC)</a:t>
            </a:r>
          </a:p>
        </p:txBody>
      </p:sp>
      <p:grpSp>
        <p:nvGrpSpPr>
          <p:cNvPr id="51210" name="Group 16"/>
          <p:cNvGrpSpPr>
            <a:grpSpLocks/>
          </p:cNvGrpSpPr>
          <p:nvPr/>
        </p:nvGrpSpPr>
        <p:grpSpPr bwMode="auto">
          <a:xfrm>
            <a:off x="3808413" y="1363663"/>
            <a:ext cx="5335587" cy="4181475"/>
            <a:chOff x="2287" y="1216"/>
            <a:chExt cx="3361" cy="2634"/>
          </a:xfrm>
        </p:grpSpPr>
        <p:pic>
          <p:nvPicPr>
            <p:cNvPr id="512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7" y="1216"/>
              <a:ext cx="3361" cy="26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1225" t="91716" r="36929" b="4445"/>
            <a:stretch>
              <a:fillRect/>
            </a:stretch>
          </p:blipFill>
          <p:spPr bwMode="auto">
            <a:xfrm>
              <a:off x="3474" y="3672"/>
              <a:ext cx="110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147" t="36072" r="92969" b="42783"/>
            <a:stretch>
              <a:fillRect/>
            </a:stretch>
          </p:blipFill>
          <p:spPr bwMode="auto">
            <a:xfrm>
              <a:off x="2306" y="2200"/>
              <a:ext cx="270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CasellaDiTesto 15"/>
          <p:cNvSpPr txBox="1"/>
          <p:nvPr/>
        </p:nvSpPr>
        <p:spPr>
          <a:xfrm>
            <a:off x="377825" y="1597025"/>
            <a:ext cx="1035050" cy="368300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latin typeface="Arial" pitchFamily="34" charset="0"/>
                <a:cs typeface="Arial" charset="0"/>
              </a:rPr>
              <a:t>Cut-off</a:t>
            </a:r>
            <a:endParaRPr lang="it-IT" dirty="0">
              <a:latin typeface="Arial" pitchFamily="34" charset="0"/>
              <a:cs typeface="Arial" charset="0"/>
            </a:endParaRPr>
          </a:p>
        </p:txBody>
      </p:sp>
      <p:sp>
        <p:nvSpPr>
          <p:cNvPr id="51213" name="CasellaDiTesto 17"/>
          <p:cNvSpPr txBox="1">
            <a:spLocks noChangeArrowheads="1"/>
          </p:cNvSpPr>
          <p:nvPr/>
        </p:nvSpPr>
        <p:spPr bwMode="auto">
          <a:xfrm>
            <a:off x="5419725" y="3305175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AUC quanto più possibile prossima a 1!</a:t>
            </a:r>
          </a:p>
        </p:txBody>
      </p:sp>
      <p:pic>
        <p:nvPicPr>
          <p:cNvPr id="17" name="Picture 5" descr="Risultati immagini per roc curve"/>
          <p:cNvPicPr>
            <a:picLocks noChangeAspect="1" noChangeArrowheads="1"/>
          </p:cNvPicPr>
          <p:nvPr/>
        </p:nvPicPr>
        <p:blipFill>
          <a:blip r:embed="rId6" cstate="print"/>
          <a:srcRect l="2429" t="2763" r="3617" b="5476"/>
          <a:stretch>
            <a:fillRect/>
          </a:stretch>
        </p:blipFill>
        <p:spPr bwMode="auto">
          <a:xfrm>
            <a:off x="153486" y="4192292"/>
            <a:ext cx="2988803" cy="2619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488195" y="6571279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1-specificity =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1"/>
          <p:cNvSpPr>
            <a:spLocks noGrp="1"/>
          </p:cNvSpPr>
          <p:nvPr>
            <p:ph type="title"/>
          </p:nvPr>
        </p:nvSpPr>
        <p:spPr>
          <a:xfrm>
            <a:off x="781050" y="301625"/>
            <a:ext cx="8362950" cy="1069975"/>
          </a:xfrm>
        </p:spPr>
        <p:txBody>
          <a:bodyPr/>
          <a:lstStyle/>
          <a:p>
            <a:pPr>
              <a:defRPr/>
            </a:pPr>
            <a:r>
              <a:rPr lang="it-IT" sz="2800" smtClean="0"/>
              <a:t>Misura dell’accuratezza di una ROI (ottenuta tramite segmentazione automatica) rispetto al </a:t>
            </a:r>
            <a:r>
              <a:rPr lang="it-IT" sz="2800" i="1" smtClean="0"/>
              <a:t>ground truth </a:t>
            </a:r>
            <a:r>
              <a:rPr lang="it-IT" sz="2800" smtClean="0"/>
              <a:t>(segmentazione manuale)</a:t>
            </a:r>
          </a:p>
        </p:txBody>
      </p:sp>
      <p:sp>
        <p:nvSpPr>
          <p:cNvPr id="1029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7432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103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56138E-C18E-4ECC-9499-679918C92A3E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42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1031" name="Picture 2" descr="http://sve.bmap.ucla.edu/wp-content/uploads/2008/06/ven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1484313"/>
            <a:ext cx="4075112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CasellaDiTesto 6"/>
          <p:cNvSpPr txBox="1">
            <a:spLocks noChangeArrowheads="1"/>
          </p:cNvSpPr>
          <p:nvPr/>
        </p:nvSpPr>
        <p:spPr bwMode="auto">
          <a:xfrm>
            <a:off x="1257300" y="192405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</a:t>
            </a:r>
          </a:p>
        </p:txBody>
      </p:sp>
      <p:sp>
        <p:nvSpPr>
          <p:cNvPr id="1033" name="CasellaDiTesto 7"/>
          <p:cNvSpPr txBox="1">
            <a:spLocks noChangeArrowheads="1"/>
          </p:cNvSpPr>
          <p:nvPr/>
        </p:nvSpPr>
        <p:spPr bwMode="auto">
          <a:xfrm>
            <a:off x="4448175" y="1819275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B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317625" y="4494213"/>
          <a:ext cx="2255838" cy="817562"/>
        </p:xfrm>
        <a:graphic>
          <a:graphicData uri="http://schemas.openxmlformats.org/presentationml/2006/ole">
            <p:oleObj spid="_x0000_s1026" name="Equazione" r:id="rId4" imgW="1155600" imgH="419040" progId="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4678363" y="4508500"/>
          <a:ext cx="2405062" cy="819150"/>
        </p:xfrm>
        <a:graphic>
          <a:graphicData uri="http://schemas.openxmlformats.org/presentationml/2006/ole">
            <p:oleObj spid="_x0000_s1027" name="Equazione" r:id="rId5" imgW="1231560" imgH="419040" progId="">
              <p:embed/>
            </p:oleObj>
          </a:graphicData>
        </a:graphic>
      </p:graphicFrame>
      <p:sp>
        <p:nvSpPr>
          <p:cNvPr id="1034" name="CasellaDiTesto 13"/>
          <p:cNvSpPr txBox="1">
            <a:spLocks noChangeArrowheads="1"/>
          </p:cNvSpPr>
          <p:nvPr/>
        </p:nvSpPr>
        <p:spPr bwMode="auto">
          <a:xfrm>
            <a:off x="0" y="56769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Entrambi i parametri </a:t>
            </a:r>
            <a:r>
              <a:rPr lang="it-IT" sz="1400">
                <a:solidFill>
                  <a:srgbClr val="FF0000"/>
                </a:solidFill>
              </a:rPr>
              <a:t>valgono 0 se c’è completo disaccordo, e 1 se c’è completo accordo</a:t>
            </a:r>
          </a:p>
        </p:txBody>
      </p:sp>
      <p:pic>
        <p:nvPicPr>
          <p:cNvPr id="1035" name="Picture 6" descr="zamarianP#36_nii"/>
          <p:cNvPicPr>
            <a:picLocks noChangeAspect="1" noChangeArrowheads="1"/>
          </p:cNvPicPr>
          <p:nvPr/>
        </p:nvPicPr>
        <p:blipFill>
          <a:blip r:embed="rId6" cstate="print"/>
          <a:srcRect l="13533" t="10728" r="13533"/>
          <a:stretch>
            <a:fillRect/>
          </a:stretch>
        </p:blipFill>
        <p:spPr bwMode="auto">
          <a:xfrm>
            <a:off x="5767388" y="1593850"/>
            <a:ext cx="236061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676275" y="301625"/>
            <a:ext cx="8467725" cy="1143000"/>
          </a:xfrm>
        </p:spPr>
        <p:txBody>
          <a:bodyPr/>
          <a:lstStyle/>
          <a:p>
            <a:pPr>
              <a:defRPr/>
            </a:pPr>
            <a:r>
              <a:rPr lang="it-IT" sz="3200" smtClean="0"/>
              <a:t>Tecniche di riduzione della dimensionalità dello spazio delle </a:t>
            </a:r>
            <a:r>
              <a:rPr lang="it-IT" sz="3200" i="1" smtClean="0"/>
              <a:t>feature</a:t>
            </a:r>
          </a:p>
        </p:txBody>
      </p:sp>
      <p:sp>
        <p:nvSpPr>
          <p:cNvPr id="41987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217488" y="6243638"/>
            <a:ext cx="2373312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0CBFB9F-F33D-424C-A0D5-A66889E26FA3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43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52229" name="CasellaDiTesto 4"/>
          <p:cNvSpPr txBox="1">
            <a:spLocks noChangeArrowheads="1"/>
          </p:cNvSpPr>
          <p:nvPr/>
        </p:nvSpPr>
        <p:spPr bwMode="auto">
          <a:xfrm>
            <a:off x="657225" y="1581150"/>
            <a:ext cx="84867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/>
              <a:t>  La dimensionalità del vettore di </a:t>
            </a:r>
            <a:r>
              <a:rPr lang="it-IT" i="1"/>
              <a:t>feature</a:t>
            </a:r>
            <a:r>
              <a:rPr lang="it-IT"/>
              <a:t> può essere elevata     </a:t>
            </a:r>
            <a:br>
              <a:rPr lang="it-IT"/>
            </a:br>
            <a:r>
              <a:rPr lang="it-IT"/>
              <a:t>       (centinaia - migliaia di </a:t>
            </a:r>
            <a:r>
              <a:rPr lang="it-IT" i="1"/>
              <a:t>feature</a:t>
            </a:r>
            <a:r>
              <a:rPr lang="it-IT"/>
              <a:t>)</a:t>
            </a:r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r>
              <a:rPr lang="it-IT"/>
              <a:t>  Un classificatore può essere influenzato negativamente dall’eccessivo numero di </a:t>
            </a:r>
            <a:r>
              <a:rPr lang="it-IT" i="1"/>
              <a:t>feature (“the curse of dimensionality”)</a:t>
            </a:r>
            <a:endParaRPr lang="it-IT"/>
          </a:p>
          <a:p>
            <a:pPr lvl="1">
              <a:buFont typeface="Courier New" pitchFamily="49" charset="0"/>
              <a:buChar char="o"/>
            </a:pPr>
            <a:r>
              <a:rPr lang="it-IT"/>
              <a:t>  qualità di classificazione ridotta per </a:t>
            </a:r>
            <a:r>
              <a:rPr lang="it-IT" i="1"/>
              <a:t>overfitting</a:t>
            </a:r>
          </a:p>
          <a:p>
            <a:pPr lvl="1">
              <a:buFont typeface="Courier New" pitchFamily="49" charset="0"/>
              <a:buChar char="o"/>
            </a:pPr>
            <a:r>
              <a:rPr lang="it-IT"/>
              <a:t>  # di vettori per il </a:t>
            </a:r>
            <a:r>
              <a:rPr lang="it-IT" i="1"/>
              <a:t>training set </a:t>
            </a:r>
            <a:r>
              <a:rPr lang="it-IT"/>
              <a:t>aumenta exp con </a:t>
            </a:r>
            <a:br>
              <a:rPr lang="it-IT"/>
            </a:br>
            <a:r>
              <a:rPr lang="it-IT"/>
              <a:t>       la dimensionalità</a:t>
            </a:r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r>
              <a:rPr lang="it-IT"/>
              <a:t>  Conviene </a:t>
            </a:r>
            <a:r>
              <a:rPr lang="it-IT">
                <a:solidFill>
                  <a:srgbClr val="FF0000"/>
                </a:solidFill>
              </a:rPr>
              <a:t>ridurre</a:t>
            </a:r>
            <a:r>
              <a:rPr lang="it-IT"/>
              <a:t> la dimensionalità dello spazio.</a:t>
            </a:r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r>
              <a:rPr lang="it-IT"/>
              <a:t>  Due categorie di tecniche:</a:t>
            </a:r>
          </a:p>
          <a:p>
            <a:pPr>
              <a:buFont typeface="Arial" charset="0"/>
              <a:buChar char="•"/>
            </a:pPr>
            <a:endParaRPr lang="it-IT"/>
          </a:p>
          <a:p>
            <a:pPr lvl="1">
              <a:buFont typeface="Courier New" pitchFamily="49" charset="0"/>
              <a:buChar char="o"/>
            </a:pP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feature extraction</a:t>
            </a:r>
            <a:r>
              <a:rPr lang="en-US" i="1"/>
              <a:t>:</a:t>
            </a:r>
            <a:r>
              <a:rPr lang="en-US"/>
              <a:t> trasformare le </a:t>
            </a:r>
            <a:r>
              <a:rPr lang="en-US" i="1"/>
              <a:t>feature</a:t>
            </a:r>
            <a:r>
              <a:rPr lang="en-US"/>
              <a:t> esistenti, verso uno spazio di dimensionalità ridotta</a:t>
            </a:r>
            <a:r>
              <a:rPr lang="it-IT" i="1"/>
              <a:t> </a:t>
            </a:r>
            <a:br>
              <a:rPr lang="it-IT" i="1"/>
            </a:br>
            <a:endParaRPr lang="en-US" i="1"/>
          </a:p>
          <a:p>
            <a:pPr lvl="1">
              <a:buFont typeface="Courier New" pitchFamily="49" charset="0"/>
              <a:buChar char="o"/>
            </a:pP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feature selection</a:t>
            </a:r>
            <a:r>
              <a:rPr lang="en-US" i="1"/>
              <a:t>:</a:t>
            </a:r>
            <a:r>
              <a:rPr lang="en-US"/>
              <a:t> selezionare  tra le </a:t>
            </a:r>
            <a:r>
              <a:rPr lang="en-US" i="1"/>
              <a:t>feature</a:t>
            </a:r>
            <a:r>
              <a:rPr lang="en-US"/>
              <a:t> esistenti un subset efficace</a:t>
            </a:r>
            <a:r>
              <a:rPr lang="it-IT" i="1"/>
              <a:t> </a:t>
            </a:r>
            <a:endParaRPr lang="it-IT" i="1">
              <a:solidFill>
                <a:srgbClr val="FF0000"/>
              </a:solidFill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63" y="2876550"/>
            <a:ext cx="21034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 1"/>
          <p:cNvSpPr>
            <a:spLocks noGrp="1"/>
          </p:cNvSpPr>
          <p:nvPr>
            <p:ph type="title"/>
          </p:nvPr>
        </p:nvSpPr>
        <p:spPr>
          <a:xfrm>
            <a:off x="142875" y="323850"/>
            <a:ext cx="8467725" cy="1143000"/>
          </a:xfrm>
        </p:spPr>
        <p:txBody>
          <a:bodyPr/>
          <a:lstStyle/>
          <a:p>
            <a:pPr>
              <a:defRPr/>
            </a:pPr>
            <a:r>
              <a:rPr lang="it-IT" sz="3200" i="1" dirty="0" err="1" smtClean="0"/>
              <a:t>Feature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Selection</a:t>
            </a:r>
            <a:endParaRPr lang="it-IT" sz="3200" i="1" dirty="0" smtClean="0"/>
          </a:p>
        </p:txBody>
      </p:sp>
      <p:sp>
        <p:nvSpPr>
          <p:cNvPr id="2052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217488" y="6243638"/>
            <a:ext cx="2373312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2053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3DD95DA-2615-4036-B399-90598C86AC35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44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054" name="CasellaDiTesto 4"/>
          <p:cNvSpPr txBox="1">
            <a:spLocks noChangeArrowheads="1"/>
          </p:cNvSpPr>
          <p:nvPr/>
        </p:nvSpPr>
        <p:spPr bwMode="auto">
          <a:xfrm>
            <a:off x="657225" y="1762125"/>
            <a:ext cx="8486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Come selezionare?</a:t>
            </a:r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r>
              <a:rPr lang="it-IT"/>
              <a:t>  Valutando il </a:t>
            </a:r>
            <a:r>
              <a:rPr lang="it-IT">
                <a:solidFill>
                  <a:srgbClr val="FF0000"/>
                </a:solidFill>
              </a:rPr>
              <a:t>potere discriminante delle singole </a:t>
            </a:r>
            <a:r>
              <a:rPr lang="it-IT" i="1">
                <a:solidFill>
                  <a:srgbClr val="FF0000"/>
                </a:solidFill>
              </a:rPr>
              <a:t>feature</a:t>
            </a:r>
            <a:r>
              <a:rPr lang="it-IT"/>
              <a:t>: non conveniente perché non tiene conto della dipendenza tra le </a:t>
            </a:r>
            <a:r>
              <a:rPr lang="it-IT" i="1"/>
              <a:t>feature.</a:t>
            </a:r>
          </a:p>
          <a:p>
            <a:pPr>
              <a:buFont typeface="Arial" charset="0"/>
              <a:buChar char="•"/>
            </a:pPr>
            <a:endParaRPr lang="it-IT" i="1"/>
          </a:p>
          <a:p>
            <a:pPr>
              <a:buFont typeface="Arial" charset="0"/>
              <a:buChar char="•"/>
            </a:pPr>
            <a:endParaRPr lang="it-IT" i="1"/>
          </a:p>
          <a:p>
            <a:pPr>
              <a:buFont typeface="Arial" charset="0"/>
              <a:buChar char="•"/>
            </a:pPr>
            <a:endParaRPr lang="it-IT" i="1"/>
          </a:p>
          <a:p>
            <a:pPr>
              <a:buFont typeface="Arial" charset="0"/>
              <a:buChar char="•"/>
            </a:pPr>
            <a:endParaRPr lang="it-IT" i="1"/>
          </a:p>
          <a:p>
            <a:pPr>
              <a:buFont typeface="Arial" charset="0"/>
              <a:buChar char="•"/>
            </a:pPr>
            <a:endParaRPr lang="it-IT" i="1"/>
          </a:p>
          <a:p>
            <a:pPr>
              <a:buFont typeface="Arial" charset="0"/>
              <a:buChar char="•"/>
            </a:pPr>
            <a:endParaRPr lang="it-IT" i="1"/>
          </a:p>
          <a:p>
            <a:endParaRPr lang="it-IT" i="1"/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endParaRPr lang="it-IT"/>
          </a:p>
          <a:p>
            <a:pPr>
              <a:buFont typeface="Arial" charset="0"/>
              <a:buChar char="•"/>
            </a:pPr>
            <a:r>
              <a:rPr lang="it-IT" i="1">
                <a:solidFill>
                  <a:srgbClr val="FF0000"/>
                </a:solidFill>
              </a:rPr>
              <a:t>Sequential Forward/Backward Selection</a:t>
            </a:r>
            <a:r>
              <a:rPr lang="it-IT"/>
              <a:t>: aggiungere o togliere via via feature, valutandone la capacità discriminante come gruppo.</a:t>
            </a:r>
          </a:p>
          <a:p>
            <a:pPr>
              <a:buFont typeface="Arial" charset="0"/>
              <a:buChar char="•"/>
            </a:pPr>
            <a:endParaRPr lang="it-IT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163" y="142875"/>
            <a:ext cx="2733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057" name="Picture 6" descr="gaussi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181350"/>
            <a:ext cx="25479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" y="2973388"/>
            <a:ext cx="19970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67588" y="3619500"/>
          <a:ext cx="1652587" cy="809625"/>
        </p:xfrm>
        <a:graphic>
          <a:graphicData uri="http://schemas.openxmlformats.org/presentationml/2006/ole">
            <p:oleObj spid="_x0000_s2050" name="Equazione" r:id="rId6" imgW="952087" imgH="469696" progId="">
              <p:embed/>
            </p:oleObj>
          </a:graphicData>
        </a:graphic>
      </p:graphicFrame>
      <p:sp>
        <p:nvSpPr>
          <p:cNvPr id="2059" name="Rettangolo 13"/>
          <p:cNvSpPr>
            <a:spLocks noChangeArrowheads="1"/>
          </p:cNvSpPr>
          <p:nvPr/>
        </p:nvSpPr>
        <p:spPr bwMode="auto">
          <a:xfrm>
            <a:off x="7472363" y="3254375"/>
            <a:ext cx="154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Coeff. di Fisher</a:t>
            </a:r>
            <a:endParaRPr lang="it-IT" sz="140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562225" y="2895600"/>
            <a:ext cx="3114675" cy="581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>
          <a:xfrm>
            <a:off x="676275" y="301625"/>
            <a:ext cx="5343525" cy="1143000"/>
          </a:xfrm>
        </p:spPr>
        <p:txBody>
          <a:bodyPr/>
          <a:lstStyle/>
          <a:p>
            <a:pPr>
              <a:defRPr/>
            </a:pPr>
            <a:r>
              <a:rPr lang="it-IT" sz="3200" i="1" dirty="0" err="1" smtClean="0"/>
              <a:t>Feature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Extraction</a:t>
            </a:r>
            <a:endParaRPr lang="it-IT" sz="3200" i="1" dirty="0" smtClean="0"/>
          </a:p>
        </p:txBody>
      </p:sp>
      <p:sp>
        <p:nvSpPr>
          <p:cNvPr id="43011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239713" y="6243638"/>
            <a:ext cx="2351087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1A6066D-1271-4CA4-9BF5-104F11D4DA70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45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0"/>
            <a:ext cx="35575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25663"/>
            <a:ext cx="515778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238" y="3933825"/>
            <a:ext cx="36814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0BD67-801F-4C43-A88C-D75FE0B6919A}" type="slidenum">
              <a:rPr lang="it-IT"/>
              <a:pPr>
                <a:defRPr/>
              </a:pPr>
              <a:t>46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4625" y="2662238"/>
            <a:ext cx="8969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Applicazioni dei sistemi CAD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mtClean="0">
                <a:cs typeface="Arial" charset="0"/>
              </a:rPr>
              <a:t>giorgio.denunzio@unisalento.it</a:t>
            </a:r>
          </a:p>
        </p:txBody>
      </p:sp>
      <p:sp>
        <p:nvSpPr>
          <p:cNvPr id="14339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B54AD06D-FDD9-4467-ABD3-B6BCB49CE9A3}" type="slidenum">
              <a:rPr lang="en-US" smtClean="0">
                <a:cs typeface="Arial" charset="0"/>
              </a:rPr>
              <a:pPr algn="ctr">
                <a:defRPr/>
              </a:pPr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388938"/>
            <a:ext cx="8229600" cy="8493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Stazione CAD per la mammografia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900113" y="1557338"/>
            <a:ext cx="517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CC0000"/>
                </a:solidFill>
              </a:rPr>
              <a:t>Lesione massiva   Microcalcificazioni</a:t>
            </a:r>
            <a:endParaRPr lang="en-US" sz="2400">
              <a:solidFill>
                <a:srgbClr val="CC0000"/>
              </a:solidFill>
            </a:endParaRPr>
          </a:p>
        </p:txBody>
      </p:sp>
      <p:pic>
        <p:nvPicPr>
          <p:cNvPr id="19462" name="Picture 4" descr="HG2004-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54238"/>
            <a:ext cx="58483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57900" y="2216150"/>
            <a:ext cx="31337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Selezione delle immagini</a:t>
            </a:r>
          </a:p>
          <a:p>
            <a:pPr>
              <a:buFontTx/>
              <a:buChar char="•"/>
            </a:pPr>
            <a:r>
              <a:rPr lang="en-US" b="1"/>
              <a:t> Manipolazione immagini</a:t>
            </a:r>
          </a:p>
          <a:p>
            <a:pPr>
              <a:buFontTx/>
              <a:buChar char="•"/>
            </a:pPr>
            <a:r>
              <a:rPr lang="en-US" b="1"/>
              <a:t> Inserimento di metadati</a:t>
            </a:r>
          </a:p>
          <a:p>
            <a:pPr>
              <a:buFontTx/>
              <a:buChar char="•"/>
            </a:pPr>
            <a:r>
              <a:rPr lang="en-US" b="1"/>
              <a:t> Inserimento diagnosi</a:t>
            </a:r>
          </a:p>
          <a:p>
            <a:pPr>
              <a:buFontTx/>
              <a:buChar char="•"/>
            </a:pPr>
            <a:r>
              <a:rPr lang="en-US" b="1"/>
              <a:t> Esecuzione del CAD</a:t>
            </a:r>
          </a:p>
          <a:p>
            <a:pPr>
              <a:buFontTx/>
              <a:buChar char="•"/>
            </a:pPr>
            <a:r>
              <a:rPr lang="en-US" b="1"/>
              <a:t> Registrazione di dati</a:t>
            </a:r>
          </a:p>
          <a:p>
            <a:pPr>
              <a:buFontTx/>
              <a:buChar char="•"/>
            </a:pPr>
            <a:r>
              <a:rPr lang="en-US" b="1"/>
              <a:t> Ricerca di dati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 Installazioni presso</a:t>
            </a:r>
          </a:p>
          <a:p>
            <a:r>
              <a:rPr lang="en-US" b="1"/>
              <a:t>   ospedali:</a:t>
            </a:r>
          </a:p>
          <a:p>
            <a:r>
              <a:rPr lang="en-US" b="1"/>
              <a:t>      Valdese (TO)</a:t>
            </a:r>
          </a:p>
          <a:p>
            <a:r>
              <a:rPr lang="en-US" b="1"/>
              <a:t>      Palermo</a:t>
            </a:r>
          </a:p>
          <a:p>
            <a:r>
              <a:rPr lang="en-US" b="1"/>
              <a:t>      Lecce</a:t>
            </a:r>
          </a:p>
          <a:p>
            <a:r>
              <a:rPr lang="en-US" b="1"/>
              <a:t>   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419350" y="4530725"/>
            <a:ext cx="839788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258888" y="1989138"/>
            <a:ext cx="73025" cy="216058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1979613" y="1989138"/>
            <a:ext cx="1584325" cy="1728787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004050" y="1270000"/>
            <a:ext cx="1692275" cy="9366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MAGIC5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1985" y="460603"/>
            <a:ext cx="1231900" cy="923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mtClean="0">
                <a:cs typeface="Arial" charset="0"/>
              </a:rPr>
              <a:t>giorgio.denunzio@unisalento.it</a:t>
            </a:r>
          </a:p>
        </p:txBody>
      </p:sp>
      <p:sp>
        <p:nvSpPr>
          <p:cNvPr id="1536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0435E8D-05E1-43F5-BB33-2788D7E6E644}" type="slidenum">
              <a:rPr lang="en-US" smtClean="0">
                <a:cs typeface="Arial" charset="0"/>
              </a:rPr>
              <a:pPr algn="ctr">
                <a:defRPr/>
              </a:pPr>
              <a:t>48</a:t>
            </a:fld>
            <a:endParaRPr lang="en-US" smtClean="0">
              <a:cs typeface="Arial" charset="0"/>
            </a:endParaRPr>
          </a:p>
        </p:txBody>
      </p:sp>
      <p:pic>
        <p:nvPicPr>
          <p:cNvPr id="20484" name="Picture 2" descr="snapsho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</p:spPr>
      </p:pic>
      <p:sp>
        <p:nvSpPr>
          <p:cNvPr id="20485" name="Oval 3"/>
          <p:cNvSpPr>
            <a:spLocks noChangeArrowheads="1"/>
          </p:cNvSpPr>
          <p:nvPr/>
        </p:nvSpPr>
        <p:spPr bwMode="auto">
          <a:xfrm>
            <a:off x="638175" y="3095625"/>
            <a:ext cx="2830513" cy="2693988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5175250" y="3722688"/>
            <a:ext cx="1755775" cy="1639887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>
            <a:off x="6137275" y="346075"/>
            <a:ext cx="1692275" cy="9366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MAGIC5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2242" y="232003"/>
            <a:ext cx="1231900" cy="923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133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mtClean="0">
                <a:cs typeface="Arial" charset="0"/>
              </a:rPr>
              <a:t>giorgio.denunzio@unisalento.it</a:t>
            </a: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4F963A0-1AE7-4A57-A9EF-96DB2D187FD8}" type="slidenum">
              <a:rPr lang="en-US" smtClean="0">
                <a:cs typeface="Arial" charset="0"/>
              </a:rPr>
              <a:pPr algn="ctr">
                <a:defRPr/>
              </a:pPr>
              <a:t>49</a:t>
            </a:fld>
            <a:endParaRPr lang="en-US" smtClean="0"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13" y="1404938"/>
            <a:ext cx="5811837" cy="5292725"/>
            <a:chOff x="1088" y="930"/>
            <a:chExt cx="3266" cy="3477"/>
          </a:xfrm>
        </p:grpSpPr>
        <p:pic>
          <p:nvPicPr>
            <p:cNvPr id="21518" name="Picture 3" descr="image1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8" y="930"/>
              <a:ext cx="163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4" descr="image1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1" y="930"/>
              <a:ext cx="163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5" descr="image1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8" y="2109"/>
              <a:ext cx="1633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6" descr="image1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1" y="2109"/>
              <a:ext cx="1633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7" descr="image1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88" y="3243"/>
              <a:ext cx="1633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8" descr="image1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1" y="3243"/>
              <a:ext cx="1633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61950" y="260350"/>
            <a:ext cx="7856764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US" sz="3200" dirty="0" err="1">
                <a:solidFill>
                  <a:schemeClr val="hlink"/>
                </a:solidFill>
              </a:rPr>
              <a:t>Analisi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>
                <a:solidFill>
                  <a:schemeClr val="hlink"/>
                </a:solidFill>
              </a:rPr>
              <a:t>di</a:t>
            </a:r>
            <a:r>
              <a:rPr lang="en-US" sz="3200" dirty="0">
                <a:solidFill>
                  <a:schemeClr val="hlink"/>
                </a:solidFill>
              </a:rPr>
              <a:t> CT </a:t>
            </a:r>
            <a:r>
              <a:rPr lang="en-US" sz="3200" dirty="0" err="1">
                <a:solidFill>
                  <a:schemeClr val="hlink"/>
                </a:solidFill>
              </a:rPr>
              <a:t>polmonari</a:t>
            </a:r>
            <a:r>
              <a:rPr lang="en-US" sz="3200" dirty="0">
                <a:solidFill>
                  <a:schemeClr val="hlink"/>
                </a:solidFill>
              </a:rPr>
              <a:t> per </a:t>
            </a:r>
            <a:r>
              <a:rPr lang="en-US" sz="3200" dirty="0" err="1">
                <a:solidFill>
                  <a:schemeClr val="hlink"/>
                </a:solidFill>
              </a:rPr>
              <a:t>l’individuazione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>
                <a:solidFill>
                  <a:schemeClr val="hlink"/>
                </a:solidFill>
              </a:rPr>
              <a:t>automatica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>
                <a:solidFill>
                  <a:schemeClr val="hlink"/>
                </a:solidFill>
              </a:rPr>
              <a:t>di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err="1">
                <a:solidFill>
                  <a:schemeClr val="hlink"/>
                </a:solidFill>
              </a:rPr>
              <a:t>noduli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07963" y="6151563"/>
            <a:ext cx="3287712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>
            <a:spAutoFit/>
          </a:bodyPr>
          <a:lstStyle/>
          <a:p>
            <a:pPr defTabSz="828675">
              <a:spcBef>
                <a:spcPct val="50000"/>
              </a:spcBef>
              <a:defRPr/>
            </a:pPr>
            <a:r>
              <a:rPr lang="en-US" sz="1600" b="1">
                <a:solidFill>
                  <a:schemeClr val="hlink"/>
                </a:solidFill>
              </a:rPr>
              <a:t>Screening popolazione a rischio</a:t>
            </a:r>
          </a:p>
        </p:txBody>
      </p:sp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7438" y="1651000"/>
            <a:ext cx="23034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943475"/>
            <a:ext cx="2524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248025"/>
            <a:ext cx="25336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Oval 15"/>
          <p:cNvSpPr>
            <a:spLocks noChangeArrowheads="1"/>
          </p:cNvSpPr>
          <p:nvPr/>
        </p:nvSpPr>
        <p:spPr bwMode="auto">
          <a:xfrm>
            <a:off x="7591425" y="2305050"/>
            <a:ext cx="333375" cy="33337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Oval 16"/>
          <p:cNvSpPr>
            <a:spLocks noChangeArrowheads="1"/>
          </p:cNvSpPr>
          <p:nvPr/>
        </p:nvSpPr>
        <p:spPr bwMode="auto">
          <a:xfrm>
            <a:off x="7959725" y="4102100"/>
            <a:ext cx="333375" cy="33337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7864475" y="5607050"/>
            <a:ext cx="333375" cy="33337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8032750" y="2966811"/>
            <a:ext cx="11112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NODULI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12100" y="493260"/>
            <a:ext cx="1231900" cy="923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7276193" y="0"/>
            <a:ext cx="1692275" cy="9366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MAGIC5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schema B, </a:t>
            </a:r>
            <a:r>
              <a:rPr lang="it-IT" i="1" smtClean="0"/>
              <a:t>sliding window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sz="half" idx="1"/>
          </p:nvPr>
        </p:nvSpPr>
        <p:spPr>
          <a:xfrm>
            <a:off x="0" y="981075"/>
            <a:ext cx="9144000" cy="5372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dirty="0" smtClean="0"/>
              <a:t>Non sono individuate delle ROI (manca </a:t>
            </a:r>
            <a:r>
              <a:rPr lang="it-IT" sz="1600" dirty="0" err="1" smtClean="0"/>
              <a:t>step</a:t>
            </a:r>
            <a:r>
              <a:rPr lang="it-IT" sz="1600" dirty="0" smtClean="0"/>
              <a:t> A2): il </a:t>
            </a:r>
            <a:r>
              <a:rPr lang="it-IT" sz="1600" dirty="0" smtClean="0">
                <a:solidFill>
                  <a:srgbClr val="FF3300"/>
                </a:solidFill>
              </a:rPr>
              <a:t>tessuto</a:t>
            </a:r>
            <a:r>
              <a:rPr lang="it-IT" sz="1600" dirty="0" smtClean="0"/>
              <a:t> da indagare (e.g., il cervello) </a:t>
            </a:r>
            <a:r>
              <a:rPr lang="it-IT" sz="1600" dirty="0" smtClean="0">
                <a:solidFill>
                  <a:srgbClr val="FF3300"/>
                </a:solidFill>
              </a:rPr>
              <a:t>è invece esplorato esaustivamente</a:t>
            </a:r>
            <a:r>
              <a:rPr lang="it-IT" sz="1600" dirty="0" smtClean="0"/>
              <a:t>, calcolando </a:t>
            </a:r>
            <a:r>
              <a:rPr lang="it-IT" sz="1600" dirty="0" smtClean="0">
                <a:solidFill>
                  <a:srgbClr val="FF3300"/>
                </a:solidFill>
              </a:rPr>
              <a:t>in ciascun pixel </a:t>
            </a:r>
            <a:r>
              <a:rPr lang="it-IT" sz="1600" dirty="0" smtClean="0"/>
              <a:t>un insieme di </a:t>
            </a:r>
            <a:r>
              <a:rPr lang="it-IT" sz="1600" i="1" dirty="0" err="1" smtClean="0">
                <a:solidFill>
                  <a:srgbClr val="FF3300"/>
                </a:solidFill>
              </a:rPr>
              <a:t>feature</a:t>
            </a:r>
            <a:r>
              <a:rPr lang="it-IT" sz="1600" dirty="0" smtClean="0"/>
              <a:t>. Segue la </a:t>
            </a:r>
            <a:r>
              <a:rPr lang="it-IT" sz="1600" dirty="0" smtClean="0">
                <a:solidFill>
                  <a:srgbClr val="FF3300"/>
                </a:solidFill>
              </a:rPr>
              <a:t>classificazione</a:t>
            </a:r>
            <a:r>
              <a:rPr lang="it-IT" sz="1600" dirty="0" smtClean="0"/>
              <a:t>, però non di ROI (che ancora non sono state definite) ma </a:t>
            </a:r>
            <a:r>
              <a:rPr lang="it-IT" sz="1600" dirty="0" smtClean="0">
                <a:solidFill>
                  <a:srgbClr val="FF3300"/>
                </a:solidFill>
              </a:rPr>
              <a:t>dei pixel</a:t>
            </a:r>
            <a:r>
              <a:rPr lang="it-IT" sz="1600" dirty="0" smtClean="0"/>
              <a:t>: ognuno è classificato come sano o patologico, e le ROI sono individuate a posteriori, mettendo insieme tutti i pixel considerati patologici. Anche in questo caso potremo avere TP e FP, e non tutte le regioni patologiche saranno eventualmente individuate (presenza di FN).</a:t>
            </a:r>
          </a:p>
          <a:p>
            <a:pPr>
              <a:buFont typeface="Wingdings" pitchFamily="2" charset="2"/>
              <a:buNone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dirty="0" err="1" smtClean="0"/>
              <a:t>preprocessing</a:t>
            </a:r>
            <a:r>
              <a:rPr lang="it-IT" sz="1600" b="1" dirty="0" smtClean="0"/>
              <a:t> </a:t>
            </a:r>
            <a:r>
              <a:rPr lang="it-IT" sz="1600" dirty="0" smtClean="0"/>
              <a:t>dell’immagine, come nello schema A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dirty="0" smtClean="0"/>
              <a:t>esplorazione dell’immagine </a:t>
            </a:r>
            <a:r>
              <a:rPr lang="it-IT" sz="1600" dirty="0" smtClean="0"/>
              <a:t>e calcolo, punto per punto, delle </a:t>
            </a:r>
            <a:r>
              <a:rPr lang="it-IT" sz="1600" i="1" dirty="0" err="1" smtClean="0"/>
              <a:t>feature</a:t>
            </a:r>
            <a:r>
              <a:rPr lang="it-IT" sz="1600" dirty="0" smtClean="0"/>
              <a:t> giudicate discriminanti tra sano e patologico, basate su tessitura o contenuto spettrale o altro, </a:t>
            </a:r>
            <a:r>
              <a:rPr lang="it-IT" sz="1600" dirty="0" smtClean="0">
                <a:solidFill>
                  <a:srgbClr val="FF3300"/>
                </a:solidFill>
              </a:rPr>
              <a:t>nel punto o in una “finestra” intorno al punto </a:t>
            </a:r>
            <a:r>
              <a:rPr lang="it-IT" sz="1600" dirty="0" smtClean="0"/>
              <a:t>via via selezionato (vettore di </a:t>
            </a:r>
            <a:r>
              <a:rPr lang="it-IT" sz="1600" i="1" dirty="0" err="1" smtClean="0"/>
              <a:t>feature</a:t>
            </a:r>
            <a:r>
              <a:rPr lang="it-IT" sz="1600" dirty="0" smtClean="0"/>
              <a:t>): </a:t>
            </a:r>
            <a:r>
              <a:rPr lang="it-IT" sz="1600" i="1" dirty="0" err="1" smtClean="0"/>
              <a:t>sliding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window</a:t>
            </a:r>
            <a:r>
              <a:rPr lang="it-IT" sz="1600" i="1" dirty="0" smtClean="0"/>
              <a:t>,</a:t>
            </a:r>
            <a:r>
              <a:rPr lang="it-IT" sz="1600" dirty="0" smtClean="0"/>
              <a:t> o finestra mobile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dirty="0" smtClean="0"/>
              <a:t>classificazione</a:t>
            </a:r>
            <a:r>
              <a:rPr lang="it-IT" sz="1600" dirty="0" smtClean="0"/>
              <a:t>: ogni pixel è individualmente classificato come sano o malato in base ai valori assunti dal vettore di </a:t>
            </a:r>
            <a:r>
              <a:rPr lang="it-IT" sz="1600" i="1" dirty="0" err="1" smtClean="0"/>
              <a:t>feature</a:t>
            </a:r>
            <a:r>
              <a:rPr lang="it-IT" sz="1600" dirty="0" smtClean="0"/>
              <a:t>.</a:t>
            </a:r>
          </a:p>
          <a:p>
            <a:pPr>
              <a:buFont typeface="Arial" pitchFamily="34" charset="0"/>
              <a:buAutoNum type="arabicPeriod"/>
              <a:defRPr/>
            </a:pPr>
            <a:endParaRPr lang="it-IT" sz="1600" dirty="0" smtClean="0"/>
          </a:p>
          <a:p>
            <a:pPr>
              <a:buFont typeface="Arial" pitchFamily="34" charset="0"/>
              <a:buAutoNum type="arabicPeriod"/>
              <a:defRPr/>
            </a:pPr>
            <a:r>
              <a:rPr lang="it-IT" sz="1600" b="1" dirty="0" smtClean="0"/>
              <a:t>individuazione delle ROI (</a:t>
            </a:r>
            <a:r>
              <a:rPr lang="it-IT" sz="1600" i="1" dirty="0" err="1" smtClean="0"/>
              <a:t>Region</a:t>
            </a:r>
            <a:r>
              <a:rPr lang="it-IT" sz="1600" i="1" dirty="0" smtClean="0"/>
              <a:t> of Interest</a:t>
            </a:r>
            <a:r>
              <a:rPr lang="it-IT" sz="1600" dirty="0" smtClean="0"/>
              <a:t>), unione di tutti i pixel classificati patologici. Alcune conterranno veramente una regione patologica, etc.</a:t>
            </a:r>
          </a:p>
        </p:txBody>
      </p:sp>
      <p:sp>
        <p:nvSpPr>
          <p:cNvPr id="11268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A5537E0-7D92-409E-9E1E-1606304C2170}" type="slidenum">
              <a:rPr lang="it-IT" smtClean="0"/>
              <a:pPr>
                <a:defRPr/>
              </a:pPr>
              <a:t>5</a:t>
            </a:fld>
            <a:endParaRPr lang="it-IT" smtClean="0"/>
          </a:p>
        </p:txBody>
      </p:sp>
      <p:sp>
        <p:nvSpPr>
          <p:cNvPr id="11269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piè di pagina 3"/>
          <p:cNvSpPr>
            <a:spLocks noGrp="1"/>
          </p:cNvSpPr>
          <p:nvPr>
            <p:ph type="ftr" sz="quarter" idx="12"/>
          </p:nvPr>
        </p:nvSpPr>
        <p:spPr>
          <a:xfrm>
            <a:off x="457200" y="6243638"/>
            <a:ext cx="2809875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>
                <a:cs typeface="Arial" charset="0"/>
              </a:rPr>
              <a:t>giorgio.denunzio@unisalento.it</a:t>
            </a:r>
          </a:p>
        </p:txBody>
      </p:sp>
      <p:sp>
        <p:nvSpPr>
          <p:cNvPr id="2150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7E22E3E-94B4-48E9-9907-2E57D14CB361}" type="slidenum">
              <a:rPr lang="en-US" smtClean="0">
                <a:cs typeface="Arial" charset="0"/>
              </a:rPr>
              <a:pPr algn="ctr">
                <a:defRPr/>
              </a:pPr>
              <a:t>50</a:t>
            </a:fld>
            <a:endParaRPr lang="en-US" smtClean="0">
              <a:cs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/>
          <a:srcRect l="3645" t="17528" r="6770"/>
          <a:stretch>
            <a:fillRect/>
          </a:stretch>
        </p:blipFill>
        <p:spPr bwMode="auto">
          <a:xfrm>
            <a:off x="333375" y="1504950"/>
            <a:ext cx="81915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0390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Fasi di funzionamento del CAD polmonare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100" y="525917"/>
            <a:ext cx="1231900" cy="923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7308850" y="12700"/>
            <a:ext cx="1692275" cy="9366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MAGIC5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5F5E6-10B9-4EBF-9333-AF84237C4FF7}" type="slidenum">
              <a:rPr lang="it-IT"/>
              <a:pPr>
                <a:defRPr/>
              </a:pPr>
              <a:t>51</a:t>
            </a:fld>
            <a:endParaRPr lang="it-IT"/>
          </a:p>
        </p:txBody>
      </p:sp>
      <p:sp>
        <p:nvSpPr>
          <p:cNvPr id="15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6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320675" y="311150"/>
            <a:ext cx="878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Il sistema CAD </a:t>
            </a:r>
            <a:r>
              <a:rPr lang="en-GB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polmonare</a:t>
            </a:r>
            <a:r>
              <a:rPr lang="it-IT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l-GR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395288" y="1963738"/>
            <a:ext cx="8307387" cy="406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 </a:t>
            </a:r>
            <a:r>
              <a:rPr lang="it-IT" sz="2000" b="1">
                <a:solidFill>
                  <a:srgbClr val="000099"/>
                </a:solidFill>
              </a:rPr>
              <a:t>INPUT: immagine CT </a:t>
            </a:r>
            <a:endParaRPr lang="it-IT" sz="2000" b="1" i="1">
              <a:solidFill>
                <a:srgbClr val="000099"/>
              </a:solidFill>
            </a:endParaRPr>
          </a:p>
          <a:p>
            <a:pPr algn="just"/>
            <a:endParaRPr lang="it-IT" sz="2000" b="1" i="1">
              <a:solidFill>
                <a:srgbClr val="000099"/>
              </a:solidFill>
            </a:endParaRPr>
          </a:p>
          <a:p>
            <a:pPr algn="just"/>
            <a:r>
              <a:rPr lang="it-IT" sz="2000" b="1" i="1" u="sng">
                <a:solidFill>
                  <a:srgbClr val="000099"/>
                </a:solidFill>
              </a:rPr>
              <a:t>Preprocessamento</a:t>
            </a:r>
            <a:r>
              <a:rPr lang="it-IT" sz="2000" b="1">
                <a:solidFill>
                  <a:srgbClr val="000099"/>
                </a:solidFill>
              </a:rPr>
              <a:t>            </a:t>
            </a:r>
            <a:r>
              <a:rPr lang="it-IT" sz="2000" i="1">
                <a:solidFill>
                  <a:srgbClr val="000099"/>
                </a:solidFill>
              </a:rPr>
              <a:t>Pulizia dal rumore;</a:t>
            </a:r>
            <a:endParaRPr lang="it-IT" sz="2000" b="1" i="1">
              <a:solidFill>
                <a:srgbClr val="000099"/>
              </a:solidFill>
            </a:endParaRPr>
          </a:p>
          <a:p>
            <a:pPr algn="just"/>
            <a:endParaRPr lang="it-IT" sz="2000" b="1" i="1">
              <a:solidFill>
                <a:srgbClr val="000099"/>
              </a:solidFill>
            </a:endParaRPr>
          </a:p>
          <a:p>
            <a:pPr algn="just"/>
            <a:r>
              <a:rPr lang="it-IT" sz="2000" b="1" i="1" u="sng">
                <a:solidFill>
                  <a:srgbClr val="000099"/>
                </a:solidFill>
              </a:rPr>
              <a:t>Segmentazione</a:t>
            </a:r>
            <a:r>
              <a:rPr lang="it-IT" sz="2000" b="1" i="1">
                <a:solidFill>
                  <a:srgbClr val="000099"/>
                </a:solidFill>
              </a:rPr>
              <a:t>                 </a:t>
            </a:r>
            <a:r>
              <a:rPr lang="it-IT" sz="2000" i="1">
                <a:solidFill>
                  <a:srgbClr val="000099"/>
                </a:solidFill>
              </a:rPr>
              <a:t>Delimitazione del tessuto da analizzare</a:t>
            </a:r>
          </a:p>
          <a:p>
            <a:pPr algn="just"/>
            <a:endParaRPr lang="it-IT" sz="2000" i="1">
              <a:solidFill>
                <a:srgbClr val="000099"/>
              </a:solidFill>
            </a:endParaRPr>
          </a:p>
          <a:p>
            <a:pPr algn="just"/>
            <a:r>
              <a:rPr lang="it-IT" sz="2000" b="1" i="1" u="sng">
                <a:solidFill>
                  <a:srgbClr val="000099"/>
                </a:solidFill>
              </a:rPr>
              <a:t>Localizzazione ROI</a:t>
            </a:r>
            <a:r>
              <a:rPr lang="it-IT" sz="2000" b="1" i="1">
                <a:solidFill>
                  <a:srgbClr val="000099"/>
                </a:solidFill>
              </a:rPr>
              <a:t>          </a:t>
            </a:r>
            <a:r>
              <a:rPr lang="it-IT" sz="2000" i="1">
                <a:solidFill>
                  <a:srgbClr val="000099"/>
                </a:solidFill>
              </a:rPr>
              <a:t>Identif. zone potenzialmente malate</a:t>
            </a:r>
            <a:r>
              <a:rPr lang="it-IT" sz="2000" i="1" u="sng">
                <a:solidFill>
                  <a:srgbClr val="000099"/>
                </a:solidFill>
              </a:rPr>
              <a:t>                                  </a:t>
            </a:r>
            <a:endParaRPr lang="it-IT" sz="2000" b="1" i="1" u="sng">
              <a:solidFill>
                <a:srgbClr val="000099"/>
              </a:solidFill>
            </a:endParaRPr>
          </a:p>
          <a:p>
            <a:pPr algn="just"/>
            <a:endParaRPr lang="it-IT" sz="2000" b="1" i="1" u="sng">
              <a:solidFill>
                <a:srgbClr val="000099"/>
              </a:solidFill>
            </a:endParaRPr>
          </a:p>
          <a:p>
            <a:pPr algn="just"/>
            <a:r>
              <a:rPr lang="it-IT" sz="2000" b="1" i="1" u="sng">
                <a:solidFill>
                  <a:srgbClr val="000099"/>
                </a:solidFill>
              </a:rPr>
              <a:t>Estrazione feature</a:t>
            </a:r>
            <a:r>
              <a:rPr lang="it-IT" sz="2000" b="1" i="1">
                <a:solidFill>
                  <a:srgbClr val="000099"/>
                </a:solidFill>
              </a:rPr>
              <a:t>           </a:t>
            </a:r>
            <a:r>
              <a:rPr lang="it-IT" sz="2000" i="1">
                <a:solidFill>
                  <a:srgbClr val="000099"/>
                </a:solidFill>
              </a:rPr>
              <a:t>Determinazione di caratteristiche distintive</a:t>
            </a:r>
            <a:endParaRPr lang="it-IT" sz="2000" b="1" i="1">
              <a:solidFill>
                <a:srgbClr val="000099"/>
              </a:solidFill>
            </a:endParaRPr>
          </a:p>
          <a:p>
            <a:pPr algn="just"/>
            <a:endParaRPr lang="it-IT" sz="2000" b="1" i="1" u="sng">
              <a:solidFill>
                <a:srgbClr val="000099"/>
              </a:solidFill>
            </a:endParaRPr>
          </a:p>
          <a:p>
            <a:pPr algn="just"/>
            <a:r>
              <a:rPr lang="it-IT" sz="2000" b="1" i="1" u="sng">
                <a:solidFill>
                  <a:srgbClr val="000099"/>
                </a:solidFill>
              </a:rPr>
              <a:t>Classificazione</a:t>
            </a:r>
            <a:r>
              <a:rPr lang="it-IT" sz="2000" b="1" i="1">
                <a:solidFill>
                  <a:srgbClr val="000099"/>
                </a:solidFill>
              </a:rPr>
              <a:t>                 </a:t>
            </a:r>
            <a:r>
              <a:rPr lang="it-IT" sz="2000" i="1">
                <a:solidFill>
                  <a:srgbClr val="000099"/>
                </a:solidFill>
              </a:rPr>
              <a:t>Distinzione in zone malate e sane</a:t>
            </a:r>
            <a:endParaRPr lang="it-IT" sz="2000" b="1">
              <a:solidFill>
                <a:srgbClr val="000099"/>
              </a:solidFill>
            </a:endParaRPr>
          </a:p>
          <a:p>
            <a:pPr algn="just"/>
            <a:r>
              <a:rPr lang="it-IT" sz="2000" b="1">
                <a:solidFill>
                  <a:srgbClr val="000099"/>
                </a:solidFill>
              </a:rPr>
              <a:t>     </a:t>
            </a:r>
          </a:p>
          <a:p>
            <a:pPr algn="ctr"/>
            <a:r>
              <a:rPr lang="it-IT" sz="2000" b="1">
                <a:solidFill>
                  <a:srgbClr val="000099"/>
                </a:solidFill>
              </a:rPr>
              <a:t>OUTPUT: lista di candidati noduli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97175" y="2708275"/>
            <a:ext cx="649288" cy="2735263"/>
            <a:chOff x="1746" y="1434"/>
            <a:chExt cx="409" cy="1723"/>
          </a:xfrm>
        </p:grpSpPr>
        <p:sp>
          <p:nvSpPr>
            <p:cNvPr id="1036" name="AutoShape 5"/>
            <p:cNvSpPr>
              <a:spLocks noChangeArrowheads="1"/>
            </p:cNvSpPr>
            <p:nvPr/>
          </p:nvSpPr>
          <p:spPr bwMode="auto">
            <a:xfrm>
              <a:off x="1746" y="2976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AutoShape 6"/>
            <p:cNvSpPr>
              <a:spLocks noChangeArrowheads="1"/>
            </p:cNvSpPr>
            <p:nvPr/>
          </p:nvSpPr>
          <p:spPr bwMode="auto">
            <a:xfrm>
              <a:off x="1791" y="1434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AutoShape 7"/>
            <p:cNvSpPr>
              <a:spLocks noChangeArrowheads="1"/>
            </p:cNvSpPr>
            <p:nvPr/>
          </p:nvSpPr>
          <p:spPr bwMode="auto">
            <a:xfrm>
              <a:off x="1837" y="1797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9" name="AutoShape 8"/>
            <p:cNvSpPr>
              <a:spLocks noChangeArrowheads="1"/>
            </p:cNvSpPr>
            <p:nvPr/>
          </p:nvSpPr>
          <p:spPr bwMode="auto">
            <a:xfrm>
              <a:off x="1837" y="2160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AutoShape 9"/>
            <p:cNvSpPr>
              <a:spLocks noChangeArrowheads="1"/>
            </p:cNvSpPr>
            <p:nvPr/>
          </p:nvSpPr>
          <p:spPr bwMode="auto">
            <a:xfrm>
              <a:off x="1791" y="2568"/>
              <a:ext cx="318" cy="181"/>
            </a:xfrm>
            <a:prstGeom prst="rightArrow">
              <a:avLst>
                <a:gd name="adj1" fmla="val 50000"/>
                <a:gd name="adj2" fmla="val 4392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914400"/>
            <a:ext cx="2130425" cy="15224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559550" y="1314450"/>
          <a:ext cx="2239963" cy="1752600"/>
        </p:xfrm>
        <a:graphic>
          <a:graphicData uri="http://schemas.openxmlformats.org/presentationml/2006/ole">
            <p:oleObj spid="_x0000_s55298" name="Immagine bitmap" r:id="rId4" imgW="4382112" imgH="3428571" progId="PBrush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7426325" y="557213"/>
          <a:ext cx="1484313" cy="1368425"/>
        </p:xfrm>
        <a:graphic>
          <a:graphicData uri="http://schemas.openxmlformats.org/presentationml/2006/ole">
            <p:oleObj spid="_x0000_s55299" name="Immagine bitmap" r:id="rId5" imgW="4963218" imgH="4971429" progId="PBrush">
              <p:embed/>
            </p:oleObj>
          </a:graphicData>
        </a:graphic>
      </p:graphicFrame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7999413" y="3567113"/>
          <a:ext cx="962025" cy="879475"/>
        </p:xfrm>
        <a:graphic>
          <a:graphicData uri="http://schemas.openxmlformats.org/presentationml/2006/ole">
            <p:oleObj spid="_x0000_s55300" name="Immagine bitmap" r:id="rId6" imgW="4971429" imgH="5020376" progId="PBrush">
              <p:embed/>
            </p:oleObj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3957" y="0"/>
            <a:ext cx="1231900" cy="923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44021" y="0"/>
            <a:ext cx="1692275" cy="93662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MAGIC5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2104E-1910-4408-B862-E4346A5AABE2}" type="slidenum">
              <a:rPr lang="it-IT"/>
              <a:pPr>
                <a:defRPr/>
              </a:pPr>
              <a:t>52</a:t>
            </a:fld>
            <a:endParaRPr lang="it-IT"/>
          </a:p>
        </p:txBody>
      </p:sp>
      <p:sp>
        <p:nvSpPr>
          <p:cNvPr id="7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457200" y="457200"/>
            <a:ext cx="85074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it-IT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Visualizzazione di noduli e non noduli</a:t>
            </a:r>
          </a:p>
        </p:txBody>
      </p:sp>
      <p:pic>
        <p:nvPicPr>
          <p:cNvPr id="25606" name="Picture 5" descr="nodulo_3"/>
          <p:cNvPicPr>
            <a:picLocks noChangeAspect="1" noChangeArrowheads="1"/>
          </p:cNvPicPr>
          <p:nvPr/>
        </p:nvPicPr>
        <p:blipFill>
          <a:blip r:embed="rId2" cstate="print"/>
          <a:srcRect l="26250" t="4974" r="26250" b="4974"/>
          <a:stretch>
            <a:fillRect/>
          </a:stretch>
        </p:blipFill>
        <p:spPr bwMode="auto">
          <a:xfrm>
            <a:off x="755650" y="1557338"/>
            <a:ext cx="3551238" cy="44640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5607" name="Picture 6" descr="cd60_nodulo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81075"/>
            <a:ext cx="3384550" cy="25447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5608" name="Picture 7" descr="cd60_nodulo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644900"/>
            <a:ext cx="3095625" cy="23256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D8846-4F36-4565-9F93-55D88DEF9D31}" type="slidenum">
              <a:rPr lang="it-IT"/>
              <a:pPr>
                <a:defRPr/>
              </a:pPr>
              <a:t>53</a:t>
            </a:fld>
            <a:endParaRPr lang="it-IT"/>
          </a:p>
        </p:txBody>
      </p:sp>
      <p:sp>
        <p:nvSpPr>
          <p:cNvPr id="6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320675" y="311150"/>
            <a:ext cx="878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Il sistema CAD </a:t>
            </a:r>
            <a:r>
              <a:rPr lang="en-GB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polmonare</a:t>
            </a: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l-GR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106488"/>
            <a:ext cx="8591550" cy="52022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3908425" y="3530600"/>
            <a:ext cx="14382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66"/>
                </a:solidFill>
              </a:rPr>
              <a:t>Distribuzioni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DCEA-C2DB-4EA8-859A-5CB5E020720C}" type="slidenum">
              <a:rPr lang="it-IT"/>
              <a:pPr>
                <a:defRPr/>
              </a:pPr>
              <a:t>54</a:t>
            </a:fld>
            <a:endParaRPr lang="it-IT"/>
          </a:p>
        </p:txBody>
      </p:sp>
      <p:sp>
        <p:nvSpPr>
          <p:cNvPr id="6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20675" y="412750"/>
            <a:ext cx="878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Il sistema CAD </a:t>
            </a:r>
            <a:r>
              <a:rPr lang="en-GB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polmonare</a:t>
            </a: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l-GR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206500"/>
            <a:ext cx="8483600" cy="49768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3959225" y="3376613"/>
            <a:ext cx="1463675" cy="3762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66"/>
                </a:solidFill>
              </a:rPr>
              <a:t>Scatter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9F2D4-7D53-4722-9AB9-B3742C4B76CF}" type="slidenum">
              <a:rPr lang="it-IT"/>
              <a:pPr>
                <a:defRPr/>
              </a:pPr>
              <a:t>55</a:t>
            </a:fld>
            <a:endParaRPr lang="it-IT"/>
          </a:p>
        </p:txBody>
      </p:sp>
      <p:sp>
        <p:nvSpPr>
          <p:cNvPr id="60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61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20675" y="412750"/>
            <a:ext cx="878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Il sistema CAD </a:t>
            </a:r>
            <a:r>
              <a:rPr lang="en-GB" sz="20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polmonare</a:t>
            </a:r>
            <a:r>
              <a:rPr lang="it-IT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l-GR" sz="2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13699" name="Group 3"/>
          <p:cNvGraphicFramePr>
            <a:graphicFrameLocks noGrp="1"/>
          </p:cNvGraphicFramePr>
          <p:nvPr/>
        </p:nvGraphicFramePr>
        <p:xfrm>
          <a:off x="457200" y="1600200"/>
          <a:ext cx="8229600" cy="4533901"/>
        </p:xfrm>
        <a:graphic>
          <a:graphicData uri="http://schemas.openxmlformats.org/drawingml/2006/table">
            <a:tbl>
              <a:tblPr/>
              <a:tblGrid>
                <a:gridCol w="1643063"/>
                <a:gridCol w="1647825"/>
                <a:gridCol w="1646237"/>
                <a:gridCol w="1646238"/>
                <a:gridCol w="1646237"/>
              </a:tblGrid>
              <a:tr h="165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sfericità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volume +  raggio + sfericità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volume +  raggio + sfericità + intensità media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Senza filtraggio,  4 feature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TP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FN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FP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1332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TN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538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539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540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5054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Sensibilità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85.7 %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85.7 %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85.7 %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85.7 %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Specificità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96.2 %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96.4 %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96.6 %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79.1 %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FP / CT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3.5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3.3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3.2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222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2"/>
          <p:cNvSpPr>
            <a:spLocks noGrp="1"/>
          </p:cNvSpPr>
          <p:nvPr>
            <p:ph type="ftr" sz="quarter" idx="12"/>
          </p:nvPr>
        </p:nvSpPr>
        <p:spPr>
          <a:xfrm>
            <a:off x="171450" y="6243638"/>
            <a:ext cx="241935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>
                <a:cs typeface="Arial" charset="0"/>
              </a:rPr>
              <a:t>giorgio.denunzio@unisalento.it</a:t>
            </a: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FA34736-A484-4CDC-BB16-556FAEE6DFD4}" type="slidenum">
              <a:rPr lang="en-US" smtClean="0">
                <a:cs typeface="Arial" charset="0"/>
              </a:rPr>
              <a:pPr algn="ctr">
                <a:defRPr/>
              </a:pPr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71500" y="175986"/>
            <a:ext cx="857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dirty="0">
                <a:solidFill>
                  <a:schemeClr val="tx2"/>
                </a:solidFill>
              </a:rPr>
              <a:t>Un sistema CAD </a:t>
            </a:r>
            <a:r>
              <a:rPr lang="en-GB" sz="2000" dirty="0">
                <a:solidFill>
                  <a:schemeClr val="tx2"/>
                </a:solidFill>
              </a:rPr>
              <a:t>per </a:t>
            </a:r>
            <a:r>
              <a:rPr lang="en-GB" sz="2000" dirty="0" err="1">
                <a:solidFill>
                  <a:schemeClr val="tx2"/>
                </a:solidFill>
              </a:rPr>
              <a:t>il</a:t>
            </a:r>
            <a:r>
              <a:rPr lang="en-GB" sz="2000" dirty="0">
                <a:solidFill>
                  <a:schemeClr val="tx2"/>
                </a:solidFill>
              </a:rPr>
              <a:t> glioma </a:t>
            </a:r>
            <a:r>
              <a:rPr lang="en-GB" sz="2000" dirty="0" err="1">
                <a:solidFill>
                  <a:schemeClr val="tx2"/>
                </a:solidFill>
              </a:rPr>
              <a:t>cerebrale</a:t>
            </a:r>
            <a:r>
              <a:rPr lang="en-GB" sz="2000" dirty="0">
                <a:solidFill>
                  <a:schemeClr val="tx2"/>
                </a:solidFill>
              </a:rPr>
              <a:t> in DTI (Diffusion Tensor Imaging)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endParaRPr lang="el-GR" sz="2000" dirty="0">
              <a:solidFill>
                <a:schemeClr val="tx2"/>
              </a:solidFill>
            </a:endParaRPr>
          </a:p>
        </p:txBody>
      </p:sp>
      <p:pic>
        <p:nvPicPr>
          <p:cNvPr id="30725" name="Picture 3" descr="GM HH2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72" y="1158875"/>
            <a:ext cx="36766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Oval 4"/>
          <p:cNvSpPr>
            <a:spLocks noChangeArrowheads="1"/>
          </p:cNvSpPr>
          <p:nvPr/>
        </p:nvSpPr>
        <p:spPr bwMode="auto">
          <a:xfrm>
            <a:off x="1209910" y="227965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09" name="Oval 5"/>
          <p:cNvSpPr>
            <a:spLocks noChangeArrowheads="1"/>
          </p:cNvSpPr>
          <p:nvPr/>
        </p:nvSpPr>
        <p:spPr bwMode="auto">
          <a:xfrm>
            <a:off x="1338497" y="3240088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0" name="Oval 6"/>
          <p:cNvSpPr>
            <a:spLocks noChangeArrowheads="1"/>
          </p:cNvSpPr>
          <p:nvPr/>
        </p:nvSpPr>
        <p:spPr bwMode="auto">
          <a:xfrm>
            <a:off x="1324210" y="4602163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1" name="Oval 7"/>
          <p:cNvSpPr>
            <a:spLocks noChangeArrowheads="1"/>
          </p:cNvSpPr>
          <p:nvPr/>
        </p:nvSpPr>
        <p:spPr bwMode="auto">
          <a:xfrm>
            <a:off x="3138722" y="4002088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2" name="Oval 8"/>
          <p:cNvSpPr>
            <a:spLocks noChangeArrowheads="1"/>
          </p:cNvSpPr>
          <p:nvPr/>
        </p:nvSpPr>
        <p:spPr bwMode="auto">
          <a:xfrm>
            <a:off x="2475147" y="1704975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3" name="Oval 9"/>
          <p:cNvSpPr>
            <a:spLocks noChangeArrowheads="1"/>
          </p:cNvSpPr>
          <p:nvPr/>
        </p:nvSpPr>
        <p:spPr bwMode="auto">
          <a:xfrm>
            <a:off x="3262547" y="202565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0732" name="Picture 10" descr="CapInternaWOELKE1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935" y="1166813"/>
            <a:ext cx="37925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5675547" y="161290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5031022" y="4302125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7" name="Oval 13"/>
          <p:cNvSpPr>
            <a:spLocks noChangeArrowheads="1"/>
          </p:cNvSpPr>
          <p:nvPr/>
        </p:nvSpPr>
        <p:spPr bwMode="auto">
          <a:xfrm>
            <a:off x="5018322" y="2500313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8" name="Oval 14"/>
          <p:cNvSpPr>
            <a:spLocks noChangeArrowheads="1"/>
          </p:cNvSpPr>
          <p:nvPr/>
        </p:nvSpPr>
        <p:spPr bwMode="auto">
          <a:xfrm>
            <a:off x="6815372" y="3849688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19" name="Oval 15"/>
          <p:cNvSpPr>
            <a:spLocks noChangeArrowheads="1"/>
          </p:cNvSpPr>
          <p:nvPr/>
        </p:nvSpPr>
        <p:spPr bwMode="auto">
          <a:xfrm>
            <a:off x="5575535" y="3284538"/>
            <a:ext cx="123825" cy="1349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20" name="Oval 16"/>
          <p:cNvSpPr>
            <a:spLocks noChangeArrowheads="1"/>
          </p:cNvSpPr>
          <p:nvPr/>
        </p:nvSpPr>
        <p:spPr bwMode="auto">
          <a:xfrm>
            <a:off x="7339247" y="303530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21" name="Oval 17"/>
          <p:cNvSpPr>
            <a:spLocks noChangeArrowheads="1"/>
          </p:cNvSpPr>
          <p:nvPr/>
        </p:nvSpPr>
        <p:spPr bwMode="auto">
          <a:xfrm>
            <a:off x="6288322" y="161925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79997" y="4076700"/>
            <a:ext cx="792163" cy="823913"/>
            <a:chOff x="793" y="2886"/>
            <a:chExt cx="454" cy="454"/>
          </a:xfrm>
        </p:grpSpPr>
        <p:sp>
          <p:nvSpPr>
            <p:cNvPr id="30759" name="Oval 19"/>
            <p:cNvSpPr>
              <a:spLocks noChangeArrowheads="1"/>
            </p:cNvSpPr>
            <p:nvPr/>
          </p:nvSpPr>
          <p:spPr bwMode="auto">
            <a:xfrm>
              <a:off x="793" y="2886"/>
              <a:ext cx="454" cy="45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7F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60" name="Line 20"/>
            <p:cNvSpPr>
              <a:spLocks noChangeShapeType="1"/>
            </p:cNvSpPr>
            <p:nvPr/>
          </p:nvSpPr>
          <p:spPr bwMode="auto">
            <a:xfrm>
              <a:off x="793" y="3113"/>
              <a:ext cx="454" cy="0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61" name="Line 21"/>
            <p:cNvSpPr>
              <a:spLocks noChangeShapeType="1"/>
            </p:cNvSpPr>
            <p:nvPr/>
          </p:nvSpPr>
          <p:spPr bwMode="auto">
            <a:xfrm flipV="1">
              <a:off x="1020" y="2886"/>
              <a:ext cx="0" cy="45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62" name="Line 22"/>
            <p:cNvSpPr>
              <a:spLocks noChangeShapeType="1"/>
            </p:cNvSpPr>
            <p:nvPr/>
          </p:nvSpPr>
          <p:spPr bwMode="auto">
            <a:xfrm flipV="1">
              <a:off x="839" y="2976"/>
              <a:ext cx="363" cy="27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63" name="Line 23"/>
            <p:cNvSpPr>
              <a:spLocks noChangeShapeType="1"/>
            </p:cNvSpPr>
            <p:nvPr/>
          </p:nvSpPr>
          <p:spPr bwMode="auto">
            <a:xfrm flipH="1" flipV="1">
              <a:off x="884" y="2931"/>
              <a:ext cx="272" cy="36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 rot="-1898078">
            <a:off x="7501172" y="3789363"/>
            <a:ext cx="514350" cy="1196975"/>
            <a:chOff x="793" y="2886"/>
            <a:chExt cx="454" cy="454"/>
          </a:xfrm>
        </p:grpSpPr>
        <p:sp>
          <p:nvSpPr>
            <p:cNvPr id="30754" name="Oval 25"/>
            <p:cNvSpPr>
              <a:spLocks noChangeArrowheads="1"/>
            </p:cNvSpPr>
            <p:nvPr/>
          </p:nvSpPr>
          <p:spPr bwMode="auto">
            <a:xfrm>
              <a:off x="793" y="2886"/>
              <a:ext cx="454" cy="45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7F27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55" name="Line 26"/>
            <p:cNvSpPr>
              <a:spLocks noChangeShapeType="1"/>
            </p:cNvSpPr>
            <p:nvPr/>
          </p:nvSpPr>
          <p:spPr bwMode="auto">
            <a:xfrm>
              <a:off x="793" y="3113"/>
              <a:ext cx="454" cy="0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56" name="Line 27"/>
            <p:cNvSpPr>
              <a:spLocks noChangeShapeType="1"/>
            </p:cNvSpPr>
            <p:nvPr/>
          </p:nvSpPr>
          <p:spPr bwMode="auto">
            <a:xfrm flipV="1">
              <a:off x="1020" y="2886"/>
              <a:ext cx="0" cy="45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57" name="Line 28"/>
            <p:cNvSpPr>
              <a:spLocks noChangeShapeType="1"/>
            </p:cNvSpPr>
            <p:nvPr/>
          </p:nvSpPr>
          <p:spPr bwMode="auto">
            <a:xfrm flipV="1">
              <a:off x="839" y="2976"/>
              <a:ext cx="363" cy="27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58" name="Line 29"/>
            <p:cNvSpPr>
              <a:spLocks noChangeShapeType="1"/>
            </p:cNvSpPr>
            <p:nvPr/>
          </p:nvSpPr>
          <p:spPr bwMode="auto">
            <a:xfrm flipH="1" flipV="1">
              <a:off x="884" y="2931"/>
              <a:ext cx="272" cy="363"/>
            </a:xfrm>
            <a:prstGeom prst="line">
              <a:avLst/>
            </a:prstGeom>
            <a:noFill/>
            <a:ln w="9525">
              <a:solidFill>
                <a:srgbClr val="F7F27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7534" name="Oval 30"/>
          <p:cNvSpPr>
            <a:spLocks noChangeArrowheads="1"/>
          </p:cNvSpPr>
          <p:nvPr/>
        </p:nvSpPr>
        <p:spPr bwMode="auto">
          <a:xfrm>
            <a:off x="3673710" y="2098675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7535" name="Oval 31"/>
          <p:cNvSpPr>
            <a:spLocks noChangeArrowheads="1"/>
          </p:cNvSpPr>
          <p:nvPr/>
        </p:nvSpPr>
        <p:spPr bwMode="auto">
          <a:xfrm>
            <a:off x="760647" y="1555750"/>
            <a:ext cx="123825" cy="1349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44" name="Text Box 32"/>
          <p:cNvSpPr txBox="1">
            <a:spLocks noChangeArrowheads="1"/>
          </p:cNvSpPr>
          <p:nvPr/>
        </p:nvSpPr>
        <p:spPr bwMode="auto">
          <a:xfrm rot="-5400000">
            <a:off x="7618413" y="2241550"/>
            <a:ext cx="21986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ea typeface="MS PGothic" pitchFamily="34" charset="-128"/>
              </a:rPr>
              <a:t>by A.Bizzi, </a:t>
            </a:r>
            <a:r>
              <a:rPr lang="en-US" b="1" i="1">
                <a:ea typeface="MS PGothic" pitchFamily="34" charset="-128"/>
              </a:rPr>
              <a:t>Modified</a:t>
            </a:r>
            <a:endParaRPr lang="en-US" b="1">
              <a:ea typeface="MS PGothic" pitchFamily="34" charset="-128"/>
            </a:endParaRPr>
          </a:p>
        </p:txBody>
      </p:sp>
      <p:sp>
        <p:nvSpPr>
          <p:cNvPr id="30745" name="Rectangle 33"/>
          <p:cNvSpPr>
            <a:spLocks noChangeArrowheads="1"/>
          </p:cNvSpPr>
          <p:nvPr/>
        </p:nvSpPr>
        <p:spPr bwMode="auto">
          <a:xfrm>
            <a:off x="2479902" y="719364"/>
            <a:ext cx="38814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1400" b="1" i="1" dirty="0">
                <a:solidFill>
                  <a:schemeClr val="tx2"/>
                </a:solidFill>
              </a:rPr>
              <a:t>DTI e </a:t>
            </a:r>
            <a:r>
              <a:rPr lang="en-GB" sz="1400" b="1" i="1" dirty="0" err="1">
                <a:solidFill>
                  <a:schemeClr val="tx2"/>
                </a:solidFill>
              </a:rPr>
              <a:t>diffusione</a:t>
            </a:r>
            <a:r>
              <a:rPr lang="en-GB" sz="1400" b="1" i="1" dirty="0">
                <a:solidFill>
                  <a:schemeClr val="tx2"/>
                </a:solidFill>
              </a:rPr>
              <a:t> </a:t>
            </a:r>
            <a:r>
              <a:rPr lang="en-GB" sz="1400" b="1" i="1" dirty="0" err="1">
                <a:solidFill>
                  <a:schemeClr val="tx2"/>
                </a:solidFill>
              </a:rPr>
              <a:t>isotropica</a:t>
            </a:r>
            <a:r>
              <a:rPr lang="en-GB" sz="1400" b="1" i="1" dirty="0">
                <a:solidFill>
                  <a:schemeClr val="tx2"/>
                </a:solidFill>
              </a:rPr>
              <a:t> </a:t>
            </a:r>
            <a:r>
              <a:rPr lang="en-GB" sz="1400" b="1" i="1" dirty="0" err="1">
                <a:solidFill>
                  <a:schemeClr val="tx2"/>
                </a:solidFill>
              </a:rPr>
              <a:t>ed</a:t>
            </a:r>
            <a:r>
              <a:rPr lang="en-GB" sz="1400" b="1" i="1" dirty="0">
                <a:solidFill>
                  <a:schemeClr val="tx2"/>
                </a:solidFill>
              </a:rPr>
              <a:t> </a:t>
            </a:r>
            <a:r>
              <a:rPr lang="en-GB" sz="1400" b="1" i="1" dirty="0" err="1">
                <a:solidFill>
                  <a:schemeClr val="tx2"/>
                </a:solidFill>
              </a:rPr>
              <a:t>anisotropica</a:t>
            </a:r>
            <a:r>
              <a:rPr lang="en-GB" sz="1400" b="1" i="1" dirty="0">
                <a:solidFill>
                  <a:schemeClr val="tx2"/>
                </a:solidFill>
              </a:rPr>
              <a:t> </a:t>
            </a:r>
            <a:endParaRPr lang="it-IT" sz="1400" b="1" i="1" dirty="0">
              <a:solidFill>
                <a:schemeClr val="tx2"/>
              </a:solidFill>
            </a:endParaRPr>
          </a:p>
        </p:txBody>
      </p:sp>
      <p:pic>
        <p:nvPicPr>
          <p:cNvPr id="277538" name="Picture 34" descr="mapp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72" y="4281488"/>
            <a:ext cx="18367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39" name="Picture 35" descr="mapp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522" y="4281488"/>
            <a:ext cx="18367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8" name="Text Box 37"/>
          <p:cNvSpPr txBox="1">
            <a:spLocks noChangeArrowheads="1"/>
          </p:cNvSpPr>
          <p:nvPr/>
        </p:nvSpPr>
        <p:spPr bwMode="auto">
          <a:xfrm>
            <a:off x="2287822" y="5314950"/>
            <a:ext cx="1757363" cy="739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 i="1"/>
              <a:t>Mappa di isotropia</a:t>
            </a:r>
          </a:p>
          <a:p>
            <a:r>
              <a:rPr lang="it-IT" sz="1400" b="1" i="1"/>
              <a:t>(esempio: p map, </a:t>
            </a:r>
          </a:p>
          <a:p>
            <a:r>
              <a:rPr lang="it-IT" sz="1400" b="1" i="1"/>
              <a:t>MD map)</a:t>
            </a:r>
          </a:p>
        </p:txBody>
      </p:sp>
      <p:sp>
        <p:nvSpPr>
          <p:cNvPr id="30749" name="Line 38"/>
          <p:cNvSpPr>
            <a:spLocks noChangeShapeType="1"/>
          </p:cNvSpPr>
          <p:nvPr/>
        </p:nvSpPr>
        <p:spPr bwMode="auto">
          <a:xfrm flipH="1" flipV="1">
            <a:off x="1643297" y="5168900"/>
            <a:ext cx="720725" cy="5032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uppo 47"/>
          <p:cNvGrpSpPr>
            <a:grpSpLocks/>
          </p:cNvGrpSpPr>
          <p:nvPr/>
        </p:nvGrpSpPr>
        <p:grpSpPr bwMode="auto">
          <a:xfrm>
            <a:off x="5508860" y="5122863"/>
            <a:ext cx="2578100" cy="931862"/>
            <a:chOff x="5215253" y="5122347"/>
            <a:chExt cx="2577585" cy="932378"/>
          </a:xfrm>
        </p:grpSpPr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5829100" y="5314950"/>
              <a:ext cx="1963738" cy="7397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i="1"/>
                <a:t>Mappa di anisotropia</a:t>
              </a:r>
            </a:p>
            <a:p>
              <a:r>
                <a:rPr lang="it-IT" sz="1400" b="1" i="1"/>
                <a:t>(esempio: q map, </a:t>
              </a:r>
            </a:p>
            <a:p>
              <a:r>
                <a:rPr lang="it-IT" sz="1400" b="1" i="1"/>
                <a:t>FA map)</a:t>
              </a:r>
            </a:p>
          </p:txBody>
        </p:sp>
        <p:sp>
          <p:nvSpPr>
            <p:cNvPr id="30753" name="Line 43"/>
            <p:cNvSpPr>
              <a:spLocks noChangeShapeType="1"/>
            </p:cNvSpPr>
            <p:nvPr/>
          </p:nvSpPr>
          <p:spPr bwMode="auto">
            <a:xfrm flipH="1" flipV="1">
              <a:off x="5215253" y="5122347"/>
              <a:ext cx="649288" cy="5048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C 0.00434 -0.00556 0.00746 -0.00926 0.0125 -0.01366 C 0.01892 -0.02616 0.01024 -0.01042 0.01823 -0.02107 C 0.01927 -0.02246 0.01944 -0.02431 0.02048 -0.0257 C 0.02378 -0.0301 0.02882 -0.03079 0.03298 -0.03172 C 0.03611 -0.03334 0.04027 -0.03403 0.04323 -0.03635 C 0.04566 -0.0382 0.05 -0.04237 0.05 -0.04237 C 0.0526 -0.04769 0.0552 -0.05093 0.05902 -0.0544 C 0.06111 -0.06274 0.06562 -0.06991 0.07135 -0.07408 C 0.07448 -0.07616 0.07708 -0.07709 0.07951 -0.08033 L 0.11927 -0.05301 L -0.05677 0.03495 L -0.02726 0.05925 L -0.11702 0.10601 L -0.08177 0.11967 L -0.15677 0.15601 L -0.14896 0.13796 L -0.13976 0.15462 L -0.11702 0.02592 L -0.08177 0.10462 L -0.07726 0.06666 L -0.03976 0.26226 L -0.03421 0.23032 L -0.02726 0.23935 L -0.00677 0.20462 L 0.01579 0.23194 L 0.00798 0.18333 L 0.02152 0.153 L 0.00104 0.08194 L 0.01354 0.07893 L -0.05226 -0.00903 L -0.0625 0.02731 L 2.22222E-6 -5.92593E-6 Z " pathEditMode="relative" ptsTypes="fffffffffAAAAAAAAAAAAAAAAAAAAAAAf">
                                      <p:cBhvr>
                                        <p:cTn id="6" dur="5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3704E-6 C -0.00851 0.00186 -0.01754 0.00417 -0.025 0.01066 C -0.0257 0.0139 -0.02622 0.01829 -0.02952 0.01829 L -0.07604 0.06829 L -0.05104 0.07269 L -0.05799 0.10603 L -0.05452 0.11829 L -0.06476 0.2213 L -0.01129 0.21829 L -0.03525 0.24399 L 0.03871 0.27732 L -0.03629 0.33496 L -0.01823 0.36228 L -0.03525 0.37732 L -0.07848 0.33334 L -0.05573 0.28334 L 0.01701 0.38033 L 0.05677 0.30765 L 0.08298 0.35464 L 0.10573 0.34561 L 0.125 0.37732 L 0.22152 0.28635 L 0.19323 0.25765 L 0.225 0.23334 L 0.21701 0.21367 L 0.22621 0.18635 L 0.23402 0.20163 L 0.26024 0.23195 L 0.26597 0.19399 L 0.25902 0.18195 L 0.26823 0.15464 L 0.28298 0.1213 L 0.27152 0.10163 L 0.27847 0.08195 L 0.2625 0.04399 L 0.30677 -0.06203 L 0.28073 -0.11805 L 0.25677 -0.08171 L 0.22274 -0.15902 L 0.15451 -0.06967 L 0.08871 -0.16504 L 0.06024 -0.08333 L 0.05798 -0.103 L 0.00573 0.06829 L 0.04896 -0.02569 L 3.33333E-6 7.03704E-6 Z " pathEditMode="relative" ptsTypes="ffAAAAAAAAAAAAAAAAAAAAAAAAAAAAAAAAAAAAAAAAAAAf">
                                      <p:cBhvr>
                                        <p:cTn id="8" dur="5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7 C 0.00313 -0.00139 0.00556 -0.00278 0.00799 -0.00602 L 0.02726 -0.01528 L -0.09427 0.06968 L -0.00226 0.04838 L -0.0158 0.06968 L 0.01147 0.06366 L -0.02604 0.18333 L 0.00574 0.19398 L 0.04098 0.17269 L 0.03195 0.21204 L 0.04671 0.22269 L 0.0672 0.18333 L 0.05226 0.15602 L 0.06476 0.13171 L 0.01251 0.10301 L 0.08299 0.09699 L 0.05226 0.07269 L 0.07171 0.06505 L 0.05122 0.04699 L 0.05001 0.00903 L 0.05348 -0.01366 L 0.0422 -0.02268 L 0.04897 -0.05162 L 0.02848 -0.04861 L 0.04671 -0.08935 L -0.00556 -0.10764 L -0.00104 -0.06204 L 0.02049 -0.03495 L -0.09427 0.04097 L -0.00677 0.00139 " pathEditMode="relative" ptsTypes="fAAAAAAAAAAAAAAAAAAAAAAAAAAAAAA">
                                      <p:cBhvr>
                                        <p:cTn id="10" dur="5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1093 0.00093 0.01909 0.00394 0.02951 0.00602 C 0.03333 0.00532 0.03715 0.00301 0.04097 0.00301 C 0.04114 0.00301 0.04948 0.00463 0.05 0.00463 L 0.0625 0.01505 L 0.09774 0.00764 L 0.18159 0.03032 L 0.11823 -0.01968 L 0.19184 -0.01667 L 0.15902 -0.05903 L 0.21146 -0.06204 L 0.17847 -0.08495 L 0.21146 -0.10162 L 0.12951 -0.14398 L 0.18281 -0.14236 L 0.17274 -0.15903 L 0.20677 -0.16065 L 0.22274 -0.17731 L 0.27725 -0.18935 L 0.25798 -0.15602 L 0.29896 -0.13333 L 0.27951 -0.09861 L 0.29548 -0.08495 L 0.28524 -0.06528 L 0.29652 -0.04398 L 0.28524 -0.01829 L 0.26823 0.03634 L 0.25902 -0.01065 L 0.24896 -0.00903 L 0.23975 -0.13333 L 0.23298 -0.01528 L 0.21475 0.04236 L 0.22274 0.01505 L 0.21146 0.00463 L -0.05 -0.00764 L 3.33333E-6 1.48148E-6 Z " pathEditMode="relative" ptsTypes="fffAAAAAAAAAAAAAAAAAAAAAAAAAAAAAAAAf">
                                      <p:cBhvr>
                                        <p:cTn id="12" dur="50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C 0.00365 -0.00185 0.00625 -0.00232 0.00903 -0.00602 L 0.01476 -0.01528 L 0.0033 -0.0456 L 0.0158 -0.06366 L 0.04774 -0.00903 L 0.03299 4.07407E-6 L 0.05677 -0.03935 L 0.04201 -0.06968 L 0.07378 -0.10301 L 0.0533 -0.13334 L 0.09427 -0.18935 L 0.08177 -0.2213 L 0.09201 -0.2456 L 0.05226 -0.30162 L 0.08403 -0.33496 L 0.06354 -0.36829 L 0.08854 -0.39398 L 0.06128 -0.41667 L 0.02604 -0.3713 L 0.04878 -0.3757 L 0.03524 -0.32894 L -0.03872 -0.30764 L -0.00799 -0.33935 L -0.125 -0.29699 L -0.07847 -0.29097 L -0.08299 -0.27894 L -0.0592 -0.26528 L -0.07396 -0.20162 L -0.05695 -0.19699 L -0.07847 -0.09236 L -0.05799 -0.10625 L -0.0592 4.07407E-6 L -0.05451 -0.05162 L -0.08976 0.04699 L -0.02396 0.09398 L -0.08524 0.0743 L -0.01024 0.00602 " pathEditMode="relative" ptsTypes="fAAAAAAAAAAAAAAAAAAAAAAAAAAAAAAAAAAAAA">
                                      <p:cBhvr>
                                        <p:cTn id="14" dur="5000" fill="hold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C -0.00364 0.00509 -0.00694 0.01134 -0.01128 0.01527 C -0.01388 0.02037 -0.01892 0.02685 -0.02274 0.03032 C -0.02517 0.03541 -0.02361 0.03495 -0.02604 0.03495 L -0.03402 0.05601 L -0.01579 0.06967 L -0.05677 -0.13033 L -0.10225 0.00763 L -0.12378 -0.0757 L -0.10329 -0.12431 L -0.07604 -0.04399 L 0.01598 -0.12732 L 0.08299 -0.00764 L -0.00677 0.10162 L 0.01927 -0.01806 L -4.44444E-6 2.59259E-6 Z " pathEditMode="relative" ptsTypes="fffAAAAAAAAAAAAf">
                                      <p:cBhvr>
                                        <p:cTn id="16" dur="50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069 0.00139 0.00174 0.00278 0.00226 0.0044 C 0.00278 0.00579 0.0026 0.00764 0.0033 0.00903 C 0.00573 0.01412 0.01111 0.02083 0.01476 0.02407 C 0.01771 0.03681 0.01354 0.02014 0.01805 0.03333 C 0.02031 0.03982 0.02031 0.04491 0.02378 0.05 C 0.02552 0.05602 0.02517 0.05741 0.03177 0.06042 C 0.03403 0.06134 0.03854 0.06343 0.03854 0.06343 C 0.04201 0.06852 0.04444 0.07315 0.04878 0.07708 C 0.05382 0.0875 0.06424 0.08426 0.07274 0.08634 C 0.08246 0.09491 0.08351 0.10116 0.08976 0.11343 C 0.09028 0.12107 0.08871 0.13009 0.09201 0.13634 C 0.09288 0.13796 0.09496 0.13727 0.09653 0.13773 C 0.11858 0.13519 0.10608 0.13843 0.11128 0.11204 C 0.11163 0.11042 0.11996 0.1037 0.12153 0.10301 C 0.12378 0.10208 0.1283 0.1 0.1283 0.1 C 0.13628 0.09282 0.13368 0.09676 0.1375 0.08935 C 0.14149 0.07199 0.14427 0.04537 0.13403 0.03171 C 0.13264 0.02546 0.1309 0.01968 0.12951 0.01343 C 0.12517 0.01968 0.11962 0.02593 0.11354 0.0287 C 0.11285 0.02708 0.11146 0.02593 0.11128 0.02407 C 0.11111 0.02153 0.11319 0.00995 0.11476 0.00741 C 0.11632 0.00463 0.11875 0.00278 0.12049 -1.11111E-6 C 0.12292 -0.00393 0.12726 -0.01227 0.12726 -0.01227 C 0.13003 -0.02338 0.13021 -0.04028 0.13976 -0.04398 C 0.1441 -0.04792 0.14844 -0.04931 0.1533 -0.05162 C 0.1625 -0.04838 0.16007 -0.04143 0.16476 -0.03194 C 0.16632 -0.02477 0.16858 -0.02083 0.17378 -0.01829 C 0.17795 -0.01273 0.18194 -0.00856 0.1875 -0.00625 C 0.20035 0.00556 0.1816 -0.01111 0.19427 -0.00162 C 0.1967 0.00023 0.20104 0.0044 0.20104 0.0044 C 0.20417 0.01065 0.20642 0.01597 0.20903 0.02269 C 0.2118 0.02986 0.21146 0.03449 0.21701 0.03935 C 0.22118 0.04745 0.22396 0.05278 0.22604 0.06204 C 0.2276 0.07986 0.22691 0.07292 0.23299 0.08472 C 0.23403 0.08935 0.23524 0.09375 0.23628 0.09838 C 0.2368 0.11667 0.23524 0.13426 0.23976 0.15139 C 0.23941 0.15741 0.23906 0.16366 0.23854 0.16968 C 0.23611 0.19491 0.22135 0.20116 0.20555 0.20741 C 0.19948 0.21991 0.20746 0.20486 0.2 0.21505 C 0.19705 0.21921 0.19462 0.22361 0.1908 0.22708 C 0.1849 0.23241 0.17361 0.2338 0.16701 0.23472 C 0.16024 0.23796 0.16354 0.23982 0.16024 0.24537 C 0.15816 0.24884 0.15278 0.25046 0.15 0.25301 C 0.14358 0.26551 0.14045 0.29745 0.15226 0.30301 C 0.15486 0.30787 0.15781 0.30995 0.16024 0.31505 C 0.1599 0.32222 0.15972 0.32917 0.15903 0.33634 C 0.15799 0.34769 0.14375 0.35 0.1375 0.35139 C 0.13403 0.35093 0.13055 0.35093 0.12726 0.35 C 0.12483 0.34931 0.12049 0.34676 0.12049 0.34676 C 0.11736 0.34306 0.11493 0.34329 0.11128 0.34074 C 0.10399 0.33565 0.10069 0.32917 0.09201 0.32569 C 0.08819 0.32245 0.08663 0.31852 0.08299 0.31505 C 0.07986 0.30324 0.08403 0.31782 0.07951 0.30602 C 0.07691 0.29907 0.07587 0.29051 0.07378 0.28333 C 0.07465 0.26944 0.07292 0.25903 0.08177 0.25139 C 0.08333 0.24514 0.08576 0.23958 0.0875 0.23333 C 0.08906 0.21921 0.08924 0.22245 0.0875 0.20301 C 0.08715 0.19838 0.0849 0.18866 0.08299 0.18472 C 0.08038 0.17894 0.07465 0.17708 0.07049 0.17407 C 0.06371 0.16944 0.05677 0.16482 0.05 0.16042 C 0.04635 0.1581 0.04323 0.15764 0.03976 0.1544 C 0.02517 0.15532 0.01892 0.15185 0.00903 0.16042 C 0.00833 0.16343 0.00677 0.16644 0.00677 0.16968 C 0.00677 0.175 0.01042 0.18495 0.0125 0.18935 C 0.01371 0.19421 0.0158 0.19815 0.01701 0.20301 C 0.01771 0.20602 0.01927 0.21204 0.01927 0.21204 C 0.01823 0.23426 0.01788 0.26389 -0.00122 0.27269 C -0.00313 0.27222 -0.00521 0.27245 -0.00695 0.27107 C -0.01024 0.26852 -0.01146 0.25741 -0.0125 0.25301 C -0.01389 0.23148 -0.01458 0.21065 -0.02396 0.19236 C -0.02517 0.18657 -0.02778 0.18241 -0.02951 0.17708 C -0.03247 0.16852 -0.03403 0.1588 -0.03646 0.15 C -0.03507 0.12685 -0.03681 0.13634 -0.03299 0.12107 C -0.0316 0.11574 -0.02778 0.11366 -0.025 0.11042 C -0.01806 0.10232 -0.01302 0.0919 -0.00799 0.08171 C -0.00642 0.075 -0.00469 0.06875 -0.00347 0.06204 C -0.00504 0.04792 -0.00781 0.0331 -0.01372 0.02107 C -0.01754 0.00579 -0.01615 0.01528 -0.01476 -0.00764 C -0.01528 -0.01898 -0.01215 -0.03657 -0.01945 -0.0456 C -0.01979 -0.04699 -0.02135 -0.04884 -0.02049 -0.05 C -0.01771 -0.05347 -0.0125 -0.03958 -0.0125 -0.03958 C -0.01059 -0.03102 -0.00972 -0.02222 -0.00799 -0.01366 C -0.00677 -0.00764 -0.00573 -1.11111E-6 -8.33333E-7 -1.11111E-6 Z " pathEditMode="relative" ptsTypes="ffffffffffffffffffffffffffffffffffffffffffffffffffffffffffffffffffffffffffffffffffff">
                                      <p:cBhvr>
                                        <p:cTn id="18" dur="5000" fill="hold"/>
                                        <p:tgtEl>
                                          <p:spTgt spid="277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778E-6 C -0.00503 0.00208 -0.00833 0.00925 -0.01146 0.01504 C -0.01302 0.02175 -0.01475 0.02731 -0.01701 0.03333 C -0.01753 0.03472 -0.01892 0.03634 -0.01823 0.03773 C -0.01753 0.03911 -0.01597 0.03773 -0.01475 0.03773 L 0.04098 -0.06829 L 0.0125 -0.10325 L 0.03629 -0.12593 L -0.03298 -0.14862 L -0.19097 -0.01667 L -0.13524 -0.12431 L -0.17396 -0.10163 L -0.18524 -0.14399 L -0.20347 -0.10626 L -0.21701 -0.1426 L -0.34652 0.01504 L -0.29896 0.01666 L -0.32725 -0.02292 L -0.15798 0.01342 L -0.13073 -0.04862 L 0.03854 -0.06667 L 1.66667E-6 -7.77778E-6 Z " pathEditMode="relative" ptsTypes="ffffAAAAAAAAAAAAAAAAAf">
                                      <p:cBhvr>
                                        <p:cTn id="20" dur="5000" fill="hold"/>
                                        <p:tgtEl>
                                          <p:spTgt spid="277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033 0.00648 0.00139 0.0044 0.00486 0.0074 C 0.00608 0.00995 0.00764 0.01574 0.00764 0.01574 L 0.01736 0.04074 L 0.02778 0.07407 L 0.00833 0.01759 L -0.00555 -0.00556 L -0.0243 -0.04537 L -0.01319 -0.0176 L -1.38889E-6 2.96296E-6 Z " pathEditMode="relative" ptsTypes="ffAAAAAAAf">
                                      <p:cBhvr>
                                        <p:cTn id="28" dur="2000" fill="hold"/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7 C 0.00226 0.00579 0.00868 0.01435 0.00868 0.02107 L 0.02187 0.05625 L 0.02812 0.06736 L 0.03368 0.09144 L 0.04062 0.11458 L 0.04618 0.1257 L 0.04896 0.13403 L 0.03854 0.10162 L 0.0309 0.0831 L 0.01979 0.05347 L 0.0066 0.01458 L 0.00035 -0.00486 L -0.00729 -0.0243 L -0.01563 -0.04282 L -0.02604 -0.06227 L -0.03577 -0.08449 L -0.04479 -0.11597 L -0.05313 -0.14282 L -0.05729 -0.16505 L -0.06146 -0.18079 L -0.07118 -0.21042 L -0.07327 -0.22616 L -0.05799 -0.17338 L -0.05521 -0.14838 L -0.04688 -0.11505 L -0.03854 -0.08542 L -0.02952 -0.0669 L -0.02049 -0.05116 L -0.00382 -0.01597 L -0.00035 0.0007 Z " pathEditMode="relative" ptsTypes="fAAAAAAAAAAAAAAAAAAAAAAAAAAAAAf">
                                      <p:cBhvr>
                                        <p:cTn id="30" dur="2000" fill="hold"/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0.00087 0.00903 -0.00156 0.02107 0.00348 0.02778 L 0.00973 0.03889 L 0.01598 0.07222 L 0.02153 0.09074 L 0.02848 0.11852 L 0.03681 0.14444 L 0.04792 0.16852 L 0.06667 0.20833 L 0.08264 0.24259 L 0.08264 0.26296 L 0.08195 0.24259 L 0.07153 0.21482 L 0.05764 0.18241 L 0.04931 0.16389 L 0.03889 0.14444 L 0.02778 0.1213 L 0.01876 0.08704 L 0.01251 0.04815 L 0.0007 0.02685 L 5.27778E-6 -1.48148E-6 Z " pathEditMode="relative" ptsTypes="fAAAAAAAAAAAAAAAAAAAf">
                                      <p:cBhvr>
                                        <p:cTn id="32" dur="2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93 C 0.00121 0.00648 0.00329 0.0125 0.00329 0.01852 L 0.01093 0.04167 L 0.02066 0.07222 L 0.02621 0.09259 L 0.0276 0.11389 L 0.04288 0.13796 L 0.04496 0.18704 L 0.04427 0.2287 L 0.04635 0.18796 L 0.04149 0.14352 L 0.03107 0.12037 L 0.02274 0.1 L 0.02343 0.08796 L 0.01649 0.06574 L 0.01024 0.04815 L 0.00885 0.02685 L 0.00746 0.00093 L -0.00573 -0.02963 L -0.00018 0.00093 Z " pathEditMode="relative" ptsTypes="fAAAAAAAAAAAAAAAAAAf">
                                      <p:cBhvr>
                                        <p:cTn id="34" dur="2000" fill="hold"/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0.00174 0.00903 0.00139 0.01875 0.00347 0.02778 C 0.0066 0.04143 0.01181 0.05463 0.01389 0.06852 C 0.01406 0.07824 0.01163 0.10069 0.01875 0.11018 C 0.02014 0.11597 0.0224 0.12129 0.02431 0.12685 C 0.02761 0.13704 0.02847 0.14745 0.02986 0.15833 C 0.03004 0.16481 0.03021 0.17129 0.03056 0.17778 C 0.03108 0.18657 0.03507 0.19375 0.03681 0.20185 C 0.03854 0.21065 0.03976 0.21967 0.04097 0.2287 C 0.04167 0.23472 0.0441 0.24028 0.04514 0.24629 C 0.04636 0.2537 0.04792 0.26111 0.04861 0.26852 C 0.04948 0.27685 0.04896 0.28542 0.0507 0.29352 C 0.05209 0.30023 0.05504 0.30694 0.05764 0.31296 C 0.05886 0.31597 0.06094 0.31805 0.06181 0.32129 C 0.06459 0.33217 0.0691 0.34444 0.07639 0.35092 C 0.07795 0.35741 0.08021 0.36366 0.08195 0.37037 C 0.08247 0.37222 0.08281 0.37407 0.08334 0.37592 C 0.08351 0.37685 0.08403 0.3787 0.08403 0.3787 C 0.08716 0.3706 0.08802 0.35879 0.08056 0.35555 C 0.07934 0.35393 0.07761 0.35278 0.07639 0.35092 C 0.07587 0.35023 0.07604 0.34907 0.0757 0.34815 C 0.07344 0.34352 0.07084 0.33819 0.06736 0.33518 C 0.0632 0.32685 0.05834 0.31875 0.05417 0.31018 C 0.05295 0.30787 0.0507 0.30463 0.05 0.30185 C 0.04879 0.29722 0.04775 0.29259 0.04653 0.28796 C 0.04601 0.28611 0.04514 0.28241 0.04514 0.28241 C 0.04306 0.25949 0.04514 0.23542 0.04097 0.21296 C 0.03906 0.20301 0.03577 0.19375 0.03334 0.18426 C 0.03264 0.18148 0.03195 0.1787 0.03125 0.17592 C 0.03108 0.175 0.03056 0.17315 0.03056 0.17315 C 0.03091 0.16852 0.03195 0.16389 0.03195 0.15926 C 0.03195 0.14792 0.02795 0.1368 0.0257 0.12592 C 0.02292 0.11273 0.02118 0.0993 0.01875 0.08611 C 0.01771 0.08009 0.01563 0.07454 0.01459 0.06852 C 0.01285 0.05926 0.01198 0.04884 0.00972 0.03981 C 0.00521 0.02199 0.00104 0.00393 -0.00347 -0.01389 C -0.00642 -0.02593 -0.00538 -0.03912 -0.00833 -0.05093 C -0.00885 -0.04908 -0.0092 -0.04722 -0.00972 -0.04537 C -0.01163 -0.03796 -0.00955 -0.02986 -0.00903 -0.02222 C -0.0085 -0.01574 -0.00434 -0.00625 -0.00278 -1.85185E-6 C -0.00243 0.00116 -0.00087 -1.85185E-6 -2.5E-6 -1.85185E-6 Z " pathEditMode="relative" ptsTypes="fffffffffffffffffffffffffffffffffffffffff">
                                      <p:cBhvr>
                                        <p:cTn id="36" dur="2000" fill="hold"/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0086 0.01389 0.00173 0.02801 -0.0007 0.04167 C -0.00209 0.04931 -0.00174 0.04792 -0.00348 0.05463 C -0.00417 0.05741 -0.00556 0.06296 -0.00556 0.06296 C -0.00573 0.06829 -0.00573 0.07361 -0.00625 0.0787 C -0.00643 0.07986 -0.00695 0.07616 -0.00695 0.075 C -0.00695 0.06968 -0.0066 0.06458 -0.00625 0.05926 C -0.00539 0.04861 -0.0007 0.03843 0.00069 0.02778 C 1.94444E-6 0.01667 -0.00087 0.00532 -0.00278 -0.00555 C -0.00365 -0.01042 -0.00486 -0.02037 -0.00486 -0.02037 C -0.00539 -0.04005 -0.00539 -0.05995 -0.00695 -0.07963 C -0.00903 -0.10486 -0.01285 -0.12963 -0.01528 -0.15463 C -0.01667 -0.16921 -0.01841 -0.1838 -0.02014 -0.19815 C -0.02118 -0.20718 -0.02118 -0.20579 -0.02292 -0.21296 C -0.02344 -0.21481 -0.02431 -0.21852 -0.02431 -0.21852 C -0.02361 -0.24884 -0.02379 -0.27917 -0.02639 -0.30926 C -0.02709 -0.31759 -0.02813 -0.33148 -0.03195 -0.33889 C -0.0342 -0.34329 -0.03299 -0.34051 -0.03473 -0.34722 C -0.03525 -0.34907 -0.03611 -0.35278 -0.03611 -0.35278 C -0.03768 -0.34676 -0.03438 -0.34143 -0.03264 -0.33611 C -0.03108 -0.33125 -0.03073 -0.32384 -0.02848 -0.31944 C -0.02587 -0.31412 -0.02483 -0.30718 -0.02361 -0.30093 C -0.02344 -0.27477 -0.02327 -0.24838 -0.02292 -0.22222 C -0.02275 -0.20903 -0.02014 -0.19537 -0.01875 -0.18241 C -0.0165 -0.1618 -0.01667 -0.14097 -0.01459 -0.12037 C -0.0125 -0.09907 -0.00729 -0.07893 -0.00556 -0.05741 C -0.00521 -0.03819 -0.0066 -0.01759 1.94444E-6 -2.59259E-6 Z " pathEditMode="relative" ptsTypes="fffffffffffffffffffffffffff">
                                      <p:cBhvr>
                                        <p:cTn id="38" dur="2000" fill="hold"/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156 0.01042 0.00538 0.01806 0.00972 0.02685 C 0.01181 0.03079 0.01024 0.0375 0.0132 0.04074 C 0.01372 0.04144 0.01458 0.0412 0.01528 0.04167 C 0.01771 0.04329 0.01927 0.04607 0.02153 0.04815 C 0.02309 0.05417 0.02413 0.06019 0.02639 0.06574 C 0.02726 0.06759 0.0283 0.06944 0.02917 0.0713 C 0.02969 0.07222 0.03056 0.07407 0.03056 0.07407 C 0.0316 0.07963 0.0309 0.07662 0.03264 0.08333 C 0.03281 0.08426 0.03333 0.08611 0.03333 0.08611 C 0.03281 0.09097 0.03125 0.0963 0.03542 0.09815 C 0.03733 0.08542 0.03368 0.07245 0.02986 0.06111 C 0.02778 0.05463 0.02622 0.04861 0.02153 0.04444 L 0.01389 0.03333 C 0.01389 0.03333 0.00972 0.025 0.00972 0.025 C 0.00781 0.02245 0.0059 0.01944 0.00417 0.01667 C -0.00417 0.00232 0.00417 0.01667 0.0007 0.00833 C -0.00295 -0.00023 -0.00694 -0.00856 -0.01111 -0.01667 C -0.01493 -0.02407 -0.01389 -0.03542 -0.01597 -0.04352 C -0.01875 -0.05486 -0.0243 -0.06412 -0.02917 -0.07407 C -0.03281 -0.08148 -0.0368 -0.09028 -0.04236 -0.09537 C -0.04601 -0.10255 -0.05 -0.10741 -0.05417 -0.11389 C -0.05851 -0.12083 -0.06094 -0.13009 -0.06528 -0.13704 C -0.06892 -0.14282 -0.06996 -0.15116 -0.075 -0.15556 C -0.07621 -0.16042 -0.08055 -0.16319 -0.08194 -0.16852 C -0.08368 -0.17523 -0.08576 -0.18125 -0.0875 -0.18796 C -0.08871 -0.19259 -0.08976 -0.19722 -0.09097 -0.20185 C -0.09114 -0.20278 -0.09149 -0.2037 -0.09167 -0.20463 C -0.09184 -0.20556 -0.09253 -0.20833 -0.09236 -0.20741 C -0.0901 -0.19282 -0.08733 -0.17847 -0.07917 -0.16759 C -0.07726 -0.16018 -0.07066 -0.15556 -0.06875 -0.14815 C -0.06597 -0.13704 -0.05746 -0.11991 -0.05208 -0.11111 C -0.04878 -0.10579 -0.04757 -0.09861 -0.04375 -0.09352 C -0.04201 -0.08681 -0.03837 -0.08056 -0.03611 -0.07407 C -0.0309 -0.0588 -0.02552 -0.04213 -0.01458 -0.03241 C -0.01076 -0.02477 -0.00729 -0.01782 -0.00347 -0.01018 C -0.00173 -0.00671 -0.00087 0.00093 -8.33333E-7 0.00463 C 0.00035 0.00602 -8.33333E-7 0.00162 -8.33333E-7 -2.22222E-6 Z " pathEditMode="relative" ptsTypes="ffffffffffffFfffffffffffffffffffffffff">
                                      <p:cBhvr>
                                        <p:cTn id="40" dur="2000" fill="hold"/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nimBg="1"/>
      <p:bldP spid="277509" grpId="0" animBg="1"/>
      <p:bldP spid="277510" grpId="0" animBg="1"/>
      <p:bldP spid="277511" grpId="0" animBg="1"/>
      <p:bldP spid="277512" grpId="0" animBg="1"/>
      <p:bldP spid="277513" grpId="0" animBg="1"/>
      <p:bldP spid="277515" grpId="0" animBg="1"/>
      <p:bldP spid="277516" grpId="0" animBg="1"/>
      <p:bldP spid="277517" grpId="0" animBg="1"/>
      <p:bldP spid="277518" grpId="0" animBg="1"/>
      <p:bldP spid="277519" grpId="0" animBg="1"/>
      <p:bldP spid="277520" grpId="0" animBg="1"/>
      <p:bldP spid="277521" grpId="0" animBg="1"/>
      <p:bldP spid="277534" grpId="0" animBg="1"/>
      <p:bldP spid="27753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12EB3-C3DB-4B0E-A75F-84FB6E6FFEE8}" type="slidenum">
              <a:rPr lang="it-IT"/>
              <a:pPr>
                <a:defRPr/>
              </a:pPr>
              <a:t>57</a:t>
            </a:fld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38100" y="273050"/>
            <a:ext cx="903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>
                <a:solidFill>
                  <a:srgbClr val="000099"/>
                </a:solidFill>
              </a:rPr>
              <a:t>Un sistema CAD </a:t>
            </a:r>
            <a:r>
              <a:rPr lang="en-GB" sz="2400">
                <a:solidFill>
                  <a:srgbClr val="000099"/>
                </a:solidFill>
              </a:rPr>
              <a:t>per il glioma cerebrale</a:t>
            </a:r>
            <a:br>
              <a:rPr lang="en-GB" sz="2400">
                <a:solidFill>
                  <a:srgbClr val="000099"/>
                </a:solidFill>
              </a:rPr>
            </a:br>
            <a:r>
              <a:rPr lang="en-GB" sz="2400">
                <a:solidFill>
                  <a:srgbClr val="000099"/>
                </a:solidFill>
              </a:rPr>
              <a:t>in DTI (Diffusion Tensor Imaging)</a:t>
            </a:r>
            <a:r>
              <a:rPr lang="it-IT" sz="2400">
                <a:solidFill>
                  <a:srgbClr val="000099"/>
                </a:solidFill>
              </a:rPr>
              <a:t> </a:t>
            </a:r>
            <a:endParaRPr lang="el-GR" sz="2400">
              <a:solidFill>
                <a:srgbClr val="000099"/>
              </a:solidFill>
            </a:endParaRPr>
          </a:p>
        </p:txBody>
      </p:sp>
      <p:sp>
        <p:nvSpPr>
          <p:cNvPr id="430124" name="Content Placeholder 2"/>
          <p:cNvSpPr>
            <a:spLocks/>
          </p:cNvSpPr>
          <p:nvPr/>
        </p:nvSpPr>
        <p:spPr bwMode="auto">
          <a:xfrm>
            <a:off x="438150" y="1430338"/>
            <a:ext cx="5264150" cy="184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54864" tIns="91440"/>
          <a:lstStyle/>
          <a:p>
            <a:pPr marL="438150" indent="-319088">
              <a:spcBef>
                <a:spcPct val="80000"/>
              </a:spcBef>
              <a:buClr>
                <a:schemeClr val="hlink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en-CA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È</a:t>
            </a:r>
            <a:r>
              <a:rPr lang="en-CA" sz="2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indispensabile </a:t>
            </a:r>
            <a:r>
              <a:rPr lang="en-CA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utilizzare sia le mappe di isotropia che quelle di anisotropia per una valutazione </a:t>
            </a:r>
            <a:r>
              <a:rPr lang="en-CA" sz="2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accurata</a:t>
            </a:r>
            <a:r>
              <a:rPr lang="en-CA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del tessuto tumorale e dei margini di infiltrazione!</a:t>
            </a:r>
          </a:p>
          <a:p>
            <a:pPr marL="438150" indent="-319088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endParaRPr lang="en-US" sz="2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438150" indent="-319088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endParaRPr lang="en-US" sz="2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2775" name="Picture 45"/>
          <p:cNvPicPr>
            <a:picLocks noChangeAspect="1" noChangeArrowheads="1"/>
          </p:cNvPicPr>
          <p:nvPr/>
        </p:nvPicPr>
        <p:blipFill>
          <a:blip r:embed="rId3" cstate="print"/>
          <a:srcRect l="37955" r="35362"/>
          <a:stretch>
            <a:fillRect/>
          </a:stretch>
        </p:blipFill>
        <p:spPr bwMode="auto">
          <a:xfrm>
            <a:off x="6084888" y="1379538"/>
            <a:ext cx="2171700" cy="2125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0126" name="Content Placeholder 2"/>
          <p:cNvSpPr>
            <a:spLocks/>
          </p:cNvSpPr>
          <p:nvPr/>
        </p:nvSpPr>
        <p:spPr bwMode="auto">
          <a:xfrm>
            <a:off x="603250" y="4275138"/>
            <a:ext cx="7785100" cy="167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lIns="54864" tIns="91440"/>
          <a:lstStyle/>
          <a:p>
            <a:pPr marL="438150" indent="-319088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n-US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DTI fornisce un’informazione sulla </a:t>
            </a:r>
            <a:r>
              <a:rPr lang="en-US" sz="2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struttura </a:t>
            </a:r>
            <a:r>
              <a:rPr lang="en-US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dei tessuti;</a:t>
            </a:r>
          </a:p>
          <a:p>
            <a:pPr marL="438150" indent="-319088">
              <a:spcBef>
                <a:spcPct val="4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n-CA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È</a:t>
            </a:r>
            <a:r>
              <a:rPr lang="en-US" sz="22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necessario </a:t>
            </a:r>
            <a:r>
              <a:rPr lang="en-US" sz="2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tenere conto di questa informazione nell’analisi delle immagini DTI per discriminare adeguatamente il tessuto patologico da quello normale. </a:t>
            </a:r>
            <a:endParaRPr lang="en-CA" sz="2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438150" indent="-3190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CA" sz="2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284663" y="2136775"/>
            <a:ext cx="3311525" cy="1570038"/>
            <a:chOff x="2699" y="1298"/>
            <a:chExt cx="2086" cy="989"/>
          </a:xfrm>
        </p:grpSpPr>
        <p:sp>
          <p:nvSpPr>
            <p:cNvPr id="32781" name="Line 48"/>
            <p:cNvSpPr>
              <a:spLocks noChangeShapeType="1"/>
            </p:cNvSpPr>
            <p:nvPr/>
          </p:nvSpPr>
          <p:spPr bwMode="auto">
            <a:xfrm flipV="1">
              <a:off x="3379" y="1298"/>
              <a:ext cx="1406" cy="771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129" name="Text Box 49"/>
            <p:cNvSpPr txBox="1">
              <a:spLocks noChangeArrowheads="1"/>
            </p:cNvSpPr>
            <p:nvPr/>
          </p:nvSpPr>
          <p:spPr bwMode="auto">
            <a:xfrm>
              <a:off x="2699" y="2069"/>
              <a:ext cx="1224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6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Wingdings 3" pitchFamily="18" charset="2"/>
                </a:rPr>
                <a:t> anisotropia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300788" y="2352675"/>
            <a:ext cx="1512887" cy="1714500"/>
            <a:chOff x="3969" y="1434"/>
            <a:chExt cx="953" cy="1080"/>
          </a:xfrm>
        </p:grpSpPr>
        <p:sp>
          <p:nvSpPr>
            <p:cNvPr id="32779" name="Line 51"/>
            <p:cNvSpPr>
              <a:spLocks noChangeShapeType="1"/>
            </p:cNvSpPr>
            <p:nvPr/>
          </p:nvSpPr>
          <p:spPr bwMode="auto">
            <a:xfrm flipV="1">
              <a:off x="4468" y="1434"/>
              <a:ext cx="362" cy="86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132" name="Text Box 52"/>
            <p:cNvSpPr txBox="1">
              <a:spLocks noChangeArrowheads="1"/>
            </p:cNvSpPr>
            <p:nvPr/>
          </p:nvSpPr>
          <p:spPr bwMode="auto">
            <a:xfrm>
              <a:off x="3969" y="2296"/>
              <a:ext cx="953" cy="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6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Wingdings 3" pitchFamily="18" charset="2"/>
                </a:rPr>
                <a:t> isotropia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25B2E-AD27-41A3-A63A-258F64B7F0BF}" type="slidenum">
              <a:rPr lang="it-IT"/>
              <a:pPr>
                <a:defRPr/>
              </a:pPr>
              <a:t>58</a:t>
            </a:fld>
            <a:endParaRPr lang="it-IT"/>
          </a:p>
        </p:txBody>
      </p:sp>
      <p:sp>
        <p:nvSpPr>
          <p:cNvPr id="16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7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38100" y="273050"/>
            <a:ext cx="903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>
                <a:solidFill>
                  <a:srgbClr val="000099"/>
                </a:solidFill>
              </a:rPr>
              <a:t>Un sistema CAD </a:t>
            </a:r>
            <a:r>
              <a:rPr lang="en-GB" sz="2400">
                <a:solidFill>
                  <a:srgbClr val="000099"/>
                </a:solidFill>
              </a:rPr>
              <a:t>per il glioma cerebrale</a:t>
            </a:r>
            <a:br>
              <a:rPr lang="en-GB" sz="2400">
                <a:solidFill>
                  <a:srgbClr val="000099"/>
                </a:solidFill>
              </a:rPr>
            </a:br>
            <a:r>
              <a:rPr lang="en-GB" sz="2400">
                <a:solidFill>
                  <a:srgbClr val="000099"/>
                </a:solidFill>
              </a:rPr>
              <a:t>in DTI (Diffusion Tensor Imaging)</a:t>
            </a:r>
            <a:r>
              <a:rPr lang="it-IT" sz="2400">
                <a:solidFill>
                  <a:srgbClr val="000099"/>
                </a:solidFill>
              </a:rPr>
              <a:t> </a:t>
            </a:r>
            <a:endParaRPr lang="el-GR" sz="2400">
              <a:solidFill>
                <a:srgbClr val="000099"/>
              </a:solidFill>
            </a:endParaRPr>
          </a:p>
        </p:txBody>
      </p:sp>
      <p:pic>
        <p:nvPicPr>
          <p:cNvPr id="34822" name="Picture 9" descr="roifa_mu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2725"/>
            <a:ext cx="24685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murru_P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8" y="1484313"/>
            <a:ext cx="34829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39" name="Rectangle 11"/>
          <p:cNvSpPr>
            <a:spLocks noChangeArrowheads="1"/>
          </p:cNvSpPr>
          <p:nvPr/>
        </p:nvSpPr>
        <p:spPr bwMode="auto">
          <a:xfrm>
            <a:off x="539750" y="1052513"/>
            <a:ext cx="85328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/>
          <a:lstStyle/>
          <a:p>
            <a:pPr algn="ctr">
              <a:defRPr/>
            </a:pPr>
            <a:r>
              <a:rPr lang="en-GB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Texture Analysis mappe p e q, oligodendroglioma</a:t>
            </a:r>
            <a:endParaRPr lang="it-IT" b="1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34825" name="Picture 12" descr="caliendo_P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163" y="4008438"/>
            <a:ext cx="34734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005263"/>
            <a:ext cx="24495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95738" y="2482850"/>
            <a:ext cx="1223962" cy="576263"/>
            <a:chOff x="2109" y="1428"/>
            <a:chExt cx="771" cy="363"/>
          </a:xfrm>
        </p:grpSpPr>
        <p:sp>
          <p:nvSpPr>
            <p:cNvPr id="34832" name="Text Box 15"/>
            <p:cNvSpPr txBox="1">
              <a:spLocks noChangeArrowheads="1"/>
            </p:cNvSpPr>
            <p:nvPr/>
          </p:nvSpPr>
          <p:spPr bwMode="auto">
            <a:xfrm>
              <a:off x="2154" y="1504"/>
              <a:ext cx="6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500" b="1"/>
                <a:t>Mappa Q</a:t>
              </a:r>
            </a:p>
          </p:txBody>
        </p:sp>
        <p:sp>
          <p:nvSpPr>
            <p:cNvPr id="34833" name="AutoShape 16"/>
            <p:cNvSpPr>
              <a:spLocks noChangeArrowheads="1"/>
            </p:cNvSpPr>
            <p:nvPr/>
          </p:nvSpPr>
          <p:spPr bwMode="auto">
            <a:xfrm>
              <a:off x="2109" y="1428"/>
              <a:ext cx="771" cy="363"/>
            </a:xfrm>
            <a:prstGeom prst="rightArrow">
              <a:avLst>
                <a:gd name="adj1" fmla="val 50000"/>
                <a:gd name="adj2" fmla="val 530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8" y="5013325"/>
            <a:ext cx="1223962" cy="576263"/>
            <a:chOff x="2109" y="1428"/>
            <a:chExt cx="771" cy="363"/>
          </a:xfrm>
        </p:grpSpPr>
        <p:sp>
          <p:nvSpPr>
            <p:cNvPr id="34830" name="Text Box 18"/>
            <p:cNvSpPr txBox="1">
              <a:spLocks noChangeArrowheads="1"/>
            </p:cNvSpPr>
            <p:nvPr/>
          </p:nvSpPr>
          <p:spPr bwMode="auto">
            <a:xfrm>
              <a:off x="2154" y="1504"/>
              <a:ext cx="6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500" b="1"/>
                <a:t>Mappa P</a:t>
              </a:r>
            </a:p>
          </p:txBody>
        </p:sp>
        <p:sp>
          <p:nvSpPr>
            <p:cNvPr id="34831" name="AutoShape 19"/>
            <p:cNvSpPr>
              <a:spLocks noChangeArrowheads="1"/>
            </p:cNvSpPr>
            <p:nvPr/>
          </p:nvSpPr>
          <p:spPr bwMode="auto">
            <a:xfrm>
              <a:off x="2109" y="1428"/>
              <a:ext cx="771" cy="363"/>
            </a:xfrm>
            <a:prstGeom prst="rightArrow">
              <a:avLst>
                <a:gd name="adj1" fmla="val 50000"/>
                <a:gd name="adj2" fmla="val 5309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4829" name="Text Box 20"/>
          <p:cNvSpPr txBox="1">
            <a:spLocks noChangeArrowheads="1"/>
          </p:cNvSpPr>
          <p:nvPr/>
        </p:nvSpPr>
        <p:spPr bwMode="auto">
          <a:xfrm>
            <a:off x="3419475" y="3429000"/>
            <a:ext cx="2305050" cy="101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 sz="1200" b="1">
                <a:solidFill>
                  <a:srgbClr val="FF0000"/>
                </a:solidFill>
                <a:cs typeface="Arial" charset="0"/>
              </a:rPr>
              <a:t>1. Coppie di voxel nella regione patologica</a:t>
            </a:r>
          </a:p>
          <a:p>
            <a:pPr marL="342900" indent="-342900" algn="r"/>
            <a:r>
              <a:rPr lang="en-US" sz="1200" b="1">
                <a:solidFill>
                  <a:srgbClr val="008000"/>
                </a:solidFill>
                <a:cs typeface="Arial" charset="0"/>
              </a:rPr>
              <a:t>2. Coppie di voxel nella regione sana controlaterale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8E9D-7E44-4715-85ED-60BBC5D7A21D}" type="slidenum">
              <a:rPr lang="it-IT"/>
              <a:pPr>
                <a:defRPr/>
              </a:pPr>
              <a:t>59</a:t>
            </a:fld>
            <a:endParaRPr lang="it-IT"/>
          </a:p>
        </p:txBody>
      </p:sp>
      <p:sp>
        <p:nvSpPr>
          <p:cNvPr id="6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8100" y="273050"/>
            <a:ext cx="903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>
                <a:solidFill>
                  <a:srgbClr val="000099"/>
                </a:solidFill>
              </a:rPr>
              <a:t>Un sistema CAD </a:t>
            </a:r>
            <a:r>
              <a:rPr lang="en-GB" sz="2400">
                <a:solidFill>
                  <a:srgbClr val="000099"/>
                </a:solidFill>
              </a:rPr>
              <a:t>per il glioma cerebrale</a:t>
            </a:r>
            <a:br>
              <a:rPr lang="en-GB" sz="2400">
                <a:solidFill>
                  <a:srgbClr val="000099"/>
                </a:solidFill>
              </a:rPr>
            </a:br>
            <a:r>
              <a:rPr lang="en-GB" sz="2400">
                <a:solidFill>
                  <a:srgbClr val="000099"/>
                </a:solidFill>
              </a:rPr>
              <a:t>in DTI (Diffusion Tensor Imaging)</a:t>
            </a:r>
            <a:r>
              <a:rPr lang="it-IT" sz="2400">
                <a:solidFill>
                  <a:srgbClr val="000099"/>
                </a:solidFill>
              </a:rPr>
              <a:t> </a:t>
            </a:r>
            <a:endParaRPr lang="el-GR" sz="2400">
              <a:solidFill>
                <a:srgbClr val="000099"/>
              </a:solidFill>
            </a:endParaRPr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539749" y="1268413"/>
            <a:ext cx="83429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it-IT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Allenamento di una rete neurale per la </a:t>
            </a:r>
            <a:r>
              <a:rPr lang="it-IT" sz="19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detezione</a:t>
            </a:r>
            <a:r>
              <a:rPr lang="it-IT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delle </a:t>
            </a:r>
            <a:r>
              <a:rPr lang="it-IT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ROI patologiche sulle diverse mappe in base alle </a:t>
            </a:r>
            <a:r>
              <a:rPr lang="it-IT" sz="19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feature</a:t>
            </a:r>
            <a:r>
              <a:rPr lang="it-IT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precedentemente selezionate</a:t>
            </a:r>
            <a:endParaRPr lang="en-GB" sz="19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35847" name="Picture 16" descr="decision_region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05038"/>
            <a:ext cx="6408737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step di funzionamento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sz="half" idx="1"/>
          </p:nvPr>
        </p:nvSpPr>
        <p:spPr>
          <a:xfrm>
            <a:off x="209550" y="1590675"/>
            <a:ext cx="8715375" cy="3676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b="1" smtClean="0"/>
              <a:t>STEP A.2: Individuazione di ROI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>
                <a:solidFill>
                  <a:srgbClr val="FF3300"/>
                </a:solidFill>
              </a:rPr>
              <a:t>L’obiettivo</a:t>
            </a:r>
            <a:r>
              <a:rPr lang="it-IT" sz="1600" smtClean="0"/>
              <a:t> di questa fase è </a:t>
            </a:r>
            <a:r>
              <a:rPr lang="it-IT" sz="1600" smtClean="0">
                <a:solidFill>
                  <a:srgbClr val="FF3300"/>
                </a:solidFill>
              </a:rPr>
              <a:t>ridurre la quantità di dati da trattare cercando regioni di interesse (ROI)</a:t>
            </a:r>
            <a:r>
              <a:rPr lang="it-IT" sz="1600" smtClean="0"/>
              <a:t>, che sono zone in cui è più probabile trovare tessuti patologici.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Solo </a:t>
            </a:r>
            <a:r>
              <a:rPr lang="it-IT" sz="1600" smtClean="0">
                <a:solidFill>
                  <a:srgbClr val="FF3300"/>
                </a:solidFill>
              </a:rPr>
              <a:t>le regioni selezionate sono conservate </a:t>
            </a:r>
            <a:r>
              <a:rPr lang="it-IT" sz="1600" smtClean="0"/>
              <a:t>per le fasi di indagine successiva.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Possono essere applicate </a:t>
            </a:r>
            <a:r>
              <a:rPr lang="it-IT" sz="1600" smtClean="0">
                <a:solidFill>
                  <a:srgbClr val="FF3300"/>
                </a:solidFill>
              </a:rPr>
              <a:t>diverse tecniche di elaborazione delle immagini</a:t>
            </a:r>
            <a:r>
              <a:rPr lang="it-IT" sz="1600" smtClean="0"/>
              <a:t>. Ad esempio, la ricerca del contorno delle strutture di interesse può essere effettuata utilizzando un </a:t>
            </a:r>
            <a:r>
              <a:rPr lang="it-IT" sz="1600" smtClean="0">
                <a:solidFill>
                  <a:srgbClr val="FF3300"/>
                </a:solidFill>
              </a:rPr>
              <a:t>operatore di soglia </a:t>
            </a:r>
            <a:r>
              <a:rPr lang="it-IT" sz="1600" smtClean="0"/>
              <a:t>(che evidenzierà come ROI i tessuti la cui intensità di grigio sia minore o maggiore di una soglia, o compresa tra valori opportuni).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</p:txBody>
      </p:sp>
      <p:sp>
        <p:nvSpPr>
          <p:cNvPr id="12292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D438F99-E130-452B-A9B3-E7297268557C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  <p:sp>
        <p:nvSpPr>
          <p:cNvPr id="12293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BA814-1EBB-451A-8CC8-8BA0C3528E67}" type="slidenum">
              <a:rPr lang="it-IT"/>
              <a:pPr>
                <a:defRPr/>
              </a:pPr>
              <a:t>60</a:t>
            </a:fld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152400" y="450850"/>
            <a:ext cx="881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/>
          <a:lstStyle/>
          <a:p>
            <a:pPr algn="ctr">
              <a:defRPr/>
            </a:pPr>
            <a:r>
              <a:rPr lang="en-US" sz="30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Map creation and glioma segmentation</a:t>
            </a:r>
            <a:endParaRPr lang="it-IT" sz="3000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825" y="3544888"/>
            <a:ext cx="2714625" cy="27193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 l="11206" t="11183" r="11206" b="3355"/>
          <a:stretch>
            <a:fillRect/>
          </a:stretch>
        </p:blipFill>
        <p:spPr bwMode="auto">
          <a:xfrm>
            <a:off x="250825" y="981075"/>
            <a:ext cx="2001838" cy="2209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8" y="3284538"/>
            <a:ext cx="3062287" cy="3124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62350"/>
            <a:ext cx="2286000" cy="2743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1524000" y="2209800"/>
            <a:ext cx="152400" cy="1981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743200" y="1065213"/>
            <a:ext cx="6172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cs typeface="Arial" charset="0"/>
              </a:rPr>
              <a:t>Probability maps in </a:t>
            </a:r>
            <a:r>
              <a:rPr lang="en-US" sz="1600" b="1" i="1">
                <a:solidFill>
                  <a:srgbClr val="000066"/>
                </a:solidFill>
                <a:cs typeface="Arial" charset="0"/>
              </a:rPr>
              <a:t>p </a:t>
            </a:r>
            <a:r>
              <a:rPr lang="en-US" sz="1600" b="1">
                <a:solidFill>
                  <a:srgbClr val="000066"/>
                </a:solidFill>
                <a:cs typeface="Arial" charset="0"/>
              </a:rPr>
              <a:t>images</a:t>
            </a:r>
            <a:r>
              <a:rPr lang="en-US" sz="1600" b="1" i="1">
                <a:solidFill>
                  <a:srgbClr val="000066"/>
                </a:solidFill>
                <a:cs typeface="Arial" charset="0"/>
              </a:rPr>
              <a:t>:</a:t>
            </a:r>
            <a:r>
              <a:rPr lang="en-US" sz="1600" i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600">
                <a:solidFill>
                  <a:srgbClr val="000066"/>
                </a:solidFill>
                <a:cs typeface="Arial" charset="0"/>
              </a:rPr>
              <a:t>the dots mark the positions of the sliding window (svoi centers). </a:t>
            </a:r>
          </a:p>
          <a:p>
            <a:r>
              <a:rPr lang="en-US" sz="1600" b="1">
                <a:solidFill>
                  <a:srgbClr val="000066"/>
                </a:solidFill>
                <a:cs typeface="Arial" charset="0"/>
              </a:rPr>
              <a:t>Color scale:</a:t>
            </a:r>
            <a:r>
              <a:rPr lang="en-US" sz="1600">
                <a:solidFill>
                  <a:srgbClr val="000066"/>
                </a:solidFill>
                <a:cs typeface="Arial" charset="0"/>
              </a:rPr>
              <a:t> cold colors for low probability values, warm colors for high values. </a:t>
            </a:r>
          </a:p>
          <a:p>
            <a:r>
              <a:rPr lang="en-US" sz="1600" b="1">
                <a:solidFill>
                  <a:srgbClr val="000066"/>
                </a:solidFill>
                <a:cs typeface="Arial" charset="0"/>
              </a:rPr>
              <a:t>Red line:</a:t>
            </a:r>
            <a:r>
              <a:rPr lang="en-US" sz="1600">
                <a:solidFill>
                  <a:srgbClr val="000066"/>
                </a:solidFill>
                <a:cs typeface="Arial" charset="0"/>
              </a:rPr>
              <a:t> shows the segmentation produced by the CAD system with the ANN output threshold (optimal value at which sensitivity = specificity)</a:t>
            </a:r>
          </a:p>
          <a:p>
            <a:r>
              <a:rPr lang="en-US" sz="1600" b="1">
                <a:solidFill>
                  <a:srgbClr val="000066"/>
                </a:solidFill>
                <a:cs typeface="Arial" charset="0"/>
              </a:rPr>
              <a:t>Green region:</a:t>
            </a:r>
            <a:r>
              <a:rPr lang="en-US" sz="1600">
                <a:solidFill>
                  <a:srgbClr val="000066"/>
                </a:solidFill>
                <a:cs typeface="Arial" charset="0"/>
              </a:rPr>
              <a:t> manually drawn ROI</a:t>
            </a:r>
            <a:endParaRPr lang="it-IT" sz="160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315200" y="3351213"/>
            <a:ext cx="154781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66"/>
                </a:solidFill>
                <a:cs typeface="Arial" charset="0"/>
              </a:rPr>
              <a:t>Healthy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71B0996D-3372-467C-95CB-FA8592DEFAA7}" type="slidenum">
              <a:rPr lang="en-US" smtClean="0">
                <a:cs typeface="Arial" charset="0"/>
              </a:rPr>
              <a:pPr algn="ctr">
                <a:defRPr/>
              </a:pPr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42925" y="393700"/>
            <a:ext cx="857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>
                <a:solidFill>
                  <a:schemeClr val="tx2"/>
                </a:solidFill>
              </a:rPr>
              <a:t>Un sistema CAD </a:t>
            </a:r>
            <a:r>
              <a:rPr lang="en-GB" sz="2000">
                <a:solidFill>
                  <a:schemeClr val="tx2"/>
                </a:solidFill>
              </a:rPr>
              <a:t>per il glioma cerebrale in DTI (Diffusion Tensor Imaging)</a:t>
            </a:r>
            <a:r>
              <a:rPr lang="it-IT" sz="2000">
                <a:solidFill>
                  <a:schemeClr val="tx2"/>
                </a:solidFill>
              </a:rPr>
              <a:t> </a:t>
            </a:r>
            <a:endParaRPr lang="el-GR" sz="2000">
              <a:solidFill>
                <a:schemeClr val="tx2"/>
              </a:solidFill>
            </a:endParaRPr>
          </a:p>
        </p:txBody>
      </p:sp>
      <p:pic>
        <p:nvPicPr>
          <p:cNvPr id="31748" name="Picture 6" descr="zamarianP#36_nii"/>
          <p:cNvPicPr>
            <a:picLocks noChangeAspect="1" noChangeArrowheads="1"/>
          </p:cNvPicPr>
          <p:nvPr/>
        </p:nvPicPr>
        <p:blipFill>
          <a:blip r:embed="rId2" cstate="print"/>
          <a:srcRect l="13533" t="10728" r="13533"/>
          <a:stretch>
            <a:fillRect/>
          </a:stretch>
        </p:blipFill>
        <p:spPr bwMode="auto">
          <a:xfrm>
            <a:off x="4605338" y="1746250"/>
            <a:ext cx="3600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 descr="zamarianFL"/>
          <p:cNvPicPr>
            <a:picLocks noChangeAspect="1" noChangeArrowheads="1"/>
          </p:cNvPicPr>
          <p:nvPr/>
        </p:nvPicPr>
        <p:blipFill>
          <a:blip r:embed="rId3" cstate="print"/>
          <a:srcRect l="13531" t="14320" r="13531"/>
          <a:stretch>
            <a:fillRect/>
          </a:stretch>
        </p:blipFill>
        <p:spPr bwMode="auto">
          <a:xfrm>
            <a:off x="588963" y="1139825"/>
            <a:ext cx="37258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B165F-7451-464E-8ECD-4BD767DF529A}" type="slidenum">
              <a:rPr lang="it-IT"/>
              <a:pPr>
                <a:defRPr/>
              </a:pPr>
              <a:t>62</a:t>
            </a:fld>
            <a:endParaRPr lang="it-IT"/>
          </a:p>
        </p:txBody>
      </p:sp>
      <p:sp>
        <p:nvSpPr>
          <p:cNvPr id="11" name="Segnaposto data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 De Nunzio  </a:t>
            </a: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giorgio.denunzio@unisalento.it</a:t>
            </a: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152400" y="450850"/>
            <a:ext cx="881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/>
          <a:lstStyle/>
          <a:p>
            <a:pPr algn="ctr">
              <a:defRPr/>
            </a:pPr>
            <a:r>
              <a:rPr lang="en-US" sz="3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Results</a:t>
            </a:r>
            <a:endParaRPr lang="it-IT" sz="3000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7894" name="Picture 70"/>
          <p:cNvPicPr>
            <a:picLocks noChangeAspect="1" noChangeArrowheads="1"/>
          </p:cNvPicPr>
          <p:nvPr/>
        </p:nvPicPr>
        <p:blipFill>
          <a:blip r:embed="rId2" cstate="print">
            <a:lum bright="16000" contrast="20000"/>
          </a:blip>
          <a:srcRect/>
          <a:stretch>
            <a:fillRect/>
          </a:stretch>
        </p:blipFill>
        <p:spPr bwMode="auto">
          <a:xfrm>
            <a:off x="85725" y="2068513"/>
            <a:ext cx="8934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152400" y="6243638"/>
            <a:ext cx="24384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dirty="0" smtClean="0"/>
              <a:t>giorgio.denunzio@unisalento.it</a:t>
            </a:r>
          </a:p>
        </p:txBody>
      </p:sp>
      <p:sp>
        <p:nvSpPr>
          <p:cNvPr id="4403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7C57C378-0C0A-4B0F-809D-AC0401436203}" type="slidenum"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pPr algn="ctr">
                <a:defRPr/>
              </a:pPr>
              <a:t>63</a:t>
            </a:fld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Bibliografia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78238"/>
            <a:ext cx="8943975" cy="1846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600" dirty="0" smtClean="0"/>
              <a:t>“Pattern </a:t>
            </a:r>
            <a:r>
              <a:rPr lang="it-IT" sz="1600" dirty="0" err="1" smtClean="0"/>
              <a:t>Classification</a:t>
            </a:r>
            <a:r>
              <a:rPr lang="it-IT" sz="1600" dirty="0" smtClean="0"/>
              <a:t>”, P. E. </a:t>
            </a:r>
            <a:r>
              <a:rPr lang="it-IT" sz="1600" dirty="0" err="1" smtClean="0"/>
              <a:t>Hart</a:t>
            </a:r>
            <a:r>
              <a:rPr lang="it-IT" sz="1600" dirty="0" smtClean="0"/>
              <a:t>, D. G. </a:t>
            </a:r>
            <a:r>
              <a:rPr lang="it-IT" sz="1600" dirty="0" err="1" smtClean="0"/>
              <a:t>Stork</a:t>
            </a:r>
            <a:r>
              <a:rPr lang="it-IT" sz="1600" dirty="0" smtClean="0"/>
              <a:t>, R. O. </a:t>
            </a:r>
            <a:r>
              <a:rPr lang="it-IT" sz="1600" dirty="0" err="1" smtClean="0"/>
              <a:t>Duda</a:t>
            </a:r>
            <a:r>
              <a:rPr lang="it-IT" sz="1600" dirty="0" smtClean="0"/>
              <a:t>, ISBN-13: 978-0471056690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step di funzionamento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sz="half" idx="1"/>
          </p:nvPr>
        </p:nvSpPr>
        <p:spPr>
          <a:xfrm>
            <a:off x="219075" y="2190750"/>
            <a:ext cx="8715375" cy="2771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b="1" dirty="0" smtClean="0"/>
              <a:t>STEP A.3: Analisi delle ROI e calcolo delle </a:t>
            </a:r>
            <a:r>
              <a:rPr lang="it-IT" sz="1600" b="1" i="1" dirty="0" err="1" smtClean="0"/>
              <a:t>feature</a:t>
            </a:r>
            <a:endParaRPr lang="it-IT" sz="1600" b="1" i="1" dirty="0" smtClean="0"/>
          </a:p>
          <a:p>
            <a:pPr>
              <a:buFont typeface="Wingdings" pitchFamily="2" charset="2"/>
              <a:buNone/>
              <a:defRPr/>
            </a:pPr>
            <a:endParaRPr lang="it-IT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dirty="0" smtClean="0"/>
              <a:t>Molti </a:t>
            </a:r>
            <a:r>
              <a:rPr lang="it-IT" sz="1600" dirty="0" smtClean="0">
                <a:solidFill>
                  <a:srgbClr val="FF3300"/>
                </a:solidFill>
              </a:rPr>
              <a:t>tipi di </a:t>
            </a:r>
            <a:r>
              <a:rPr lang="it-IT" sz="1600" i="1" dirty="0" err="1" smtClean="0">
                <a:solidFill>
                  <a:srgbClr val="FF3300"/>
                </a:solidFill>
              </a:rPr>
              <a:t>feature</a:t>
            </a:r>
            <a:r>
              <a:rPr lang="it-IT" sz="1600" dirty="0" smtClean="0">
                <a:solidFill>
                  <a:srgbClr val="FF3300"/>
                </a:solidFill>
              </a:rPr>
              <a:t> </a:t>
            </a:r>
            <a:r>
              <a:rPr lang="it-IT" sz="1600" dirty="0" smtClean="0"/>
              <a:t>possono essere calcolate </a:t>
            </a:r>
            <a:r>
              <a:rPr lang="it-IT" sz="1600" dirty="0" smtClean="0">
                <a:solidFill>
                  <a:srgbClr val="FF3300"/>
                </a:solidFill>
              </a:rPr>
              <a:t>dai valori di grigio dei pixel delle ROI</a:t>
            </a:r>
            <a:r>
              <a:rPr lang="it-IT" sz="1600" dirty="0" smtClean="0"/>
              <a:t>, o </a:t>
            </a:r>
            <a:r>
              <a:rPr lang="it-IT" sz="1600" dirty="0" smtClean="0">
                <a:solidFill>
                  <a:srgbClr val="FF3300"/>
                </a:solidFill>
              </a:rPr>
              <a:t>dalla forma delle struttura di interesse</a:t>
            </a:r>
            <a:r>
              <a:rPr lang="it-IT" sz="1600" dirty="0" smtClean="0"/>
              <a:t>. A titolo di esempio, le </a:t>
            </a:r>
            <a:r>
              <a:rPr lang="it-IT" sz="1600" i="1" dirty="0" err="1" smtClean="0"/>
              <a:t>feature</a:t>
            </a:r>
            <a:r>
              <a:rPr lang="it-IT" sz="1600" dirty="0" smtClean="0"/>
              <a:t> possono essere ottenute </a:t>
            </a:r>
            <a:r>
              <a:rPr lang="it-IT" sz="1600" dirty="0" smtClean="0">
                <a:solidFill>
                  <a:srgbClr val="FF3300"/>
                </a:solidFill>
              </a:rPr>
              <a:t>dall'istogramma dei valori di grigio </a:t>
            </a:r>
            <a:r>
              <a:rPr lang="it-IT" sz="1600" dirty="0" smtClean="0"/>
              <a:t>(e.g. la media, la varianza, la </a:t>
            </a:r>
            <a:r>
              <a:rPr lang="it-IT" sz="1600" dirty="0" err="1" smtClean="0"/>
              <a:t>skewness…</a:t>
            </a:r>
            <a:r>
              <a:rPr lang="it-IT" sz="1600" dirty="0" smtClean="0"/>
              <a:t>). Per quanto riguarda la forma, la “</a:t>
            </a:r>
            <a:r>
              <a:rPr lang="it-IT" sz="1600" dirty="0" smtClean="0">
                <a:solidFill>
                  <a:srgbClr val="FF3300"/>
                </a:solidFill>
              </a:rPr>
              <a:t>dimensione frattale</a:t>
            </a:r>
            <a:r>
              <a:rPr lang="it-IT" sz="1600" dirty="0" smtClean="0"/>
              <a:t>” può caratterizzare i confini della lesione (“quanto e come un bordo sia frastagliato o </a:t>
            </a:r>
            <a:r>
              <a:rPr lang="it-IT" sz="1600" dirty="0" err="1" smtClean="0"/>
              <a:t>liscio…</a:t>
            </a:r>
            <a:r>
              <a:rPr lang="it-IT" sz="1600" dirty="0" smtClean="0"/>
              <a:t>”).</a:t>
            </a:r>
          </a:p>
          <a:p>
            <a:pPr>
              <a:buFont typeface="Wingdings" pitchFamily="2" charset="2"/>
              <a:buNone/>
              <a:defRPr/>
            </a:pPr>
            <a:endParaRPr lang="it-IT" sz="1600" dirty="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dirty="0" smtClean="0"/>
              <a:t>Le </a:t>
            </a:r>
            <a:r>
              <a:rPr lang="it-IT" sz="1600" i="1" dirty="0" err="1" smtClean="0"/>
              <a:t>feature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FF3300"/>
                </a:solidFill>
              </a:rPr>
              <a:t>devono essere scelte in modo che possano essere utili a discriminare </a:t>
            </a:r>
            <a:r>
              <a:rPr lang="it-IT" sz="1600" dirty="0" smtClean="0"/>
              <a:t>ROI sane da ROI patologiche (ossia, </a:t>
            </a:r>
            <a:r>
              <a:rPr lang="it-IT" sz="1600" u="sng" dirty="0" smtClean="0"/>
              <a:t>abbiano valori statisticamente diversi</a:t>
            </a:r>
            <a:r>
              <a:rPr lang="it-IT" sz="1600" dirty="0" smtClean="0"/>
              <a:t> nei due casi, in modo che possano distinguerli).</a:t>
            </a:r>
          </a:p>
        </p:txBody>
      </p:sp>
      <p:sp>
        <p:nvSpPr>
          <p:cNvPr id="13316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C7A93E5-DA98-4E5D-9356-8D511C8EF2FE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  <p:sp>
        <p:nvSpPr>
          <p:cNvPr id="13317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step di funzionamento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sz="half" idx="1"/>
          </p:nvPr>
        </p:nvSpPr>
        <p:spPr>
          <a:xfrm>
            <a:off x="209550" y="1000125"/>
            <a:ext cx="8715375" cy="5372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Tipo interessante di </a:t>
            </a:r>
            <a:r>
              <a:rPr lang="it-IT" sz="1600" i="1" smtClean="0"/>
              <a:t>feature:</a:t>
            </a:r>
            <a:r>
              <a:rPr lang="it-IT" sz="1600" smtClean="0"/>
              <a:t> “</a:t>
            </a:r>
            <a:r>
              <a:rPr lang="it-IT" sz="1600" i="1" smtClean="0"/>
              <a:t>feature</a:t>
            </a:r>
            <a:r>
              <a:rPr lang="it-IT" sz="1600" smtClean="0"/>
              <a:t> tessiturali” o “</a:t>
            </a:r>
            <a:r>
              <a:rPr lang="it-IT" sz="1600" i="1" smtClean="0"/>
              <a:t>texture features</a:t>
            </a:r>
            <a:r>
              <a:rPr lang="it-IT" sz="1600" smtClean="0"/>
              <a:t>”. </a:t>
            </a:r>
          </a:p>
          <a:p>
            <a:pPr>
              <a:defRPr/>
            </a:pPr>
            <a:r>
              <a:rPr lang="it-IT" sz="1600" i="1" smtClean="0"/>
              <a:t>texture</a:t>
            </a:r>
            <a:r>
              <a:rPr lang="it-IT" sz="1600" smtClean="0"/>
              <a:t> o tessitura: qualunque disposizione geometrica e ripetitiva caratteristica, dei livelli di grigio o dei colori di un’immagine.</a:t>
            </a:r>
          </a:p>
          <a:p>
            <a:pPr>
              <a:defRPr/>
            </a:pPr>
            <a:r>
              <a:rPr lang="it-IT" sz="1600" smtClean="0"/>
              <a:t>Il </a:t>
            </a:r>
            <a:r>
              <a:rPr lang="it-IT" sz="1600" smtClean="0">
                <a:solidFill>
                  <a:srgbClr val="FF3300"/>
                </a:solidFill>
              </a:rPr>
              <a:t>sistema visivo umano ha capacità limitate e soggettive </a:t>
            </a:r>
            <a:r>
              <a:rPr lang="it-IT" sz="1600" smtClean="0"/>
              <a:t>nel distinguere e classificare le </a:t>
            </a:r>
            <a:r>
              <a:rPr lang="it-IT" sz="1600" i="1" smtClean="0"/>
              <a:t>texture</a:t>
            </a:r>
            <a:r>
              <a:rPr lang="it-IT" sz="1600" smtClean="0"/>
              <a:t>, ma può essere aiutato da </a:t>
            </a:r>
            <a:r>
              <a:rPr lang="it-IT" sz="1600" smtClean="0">
                <a:solidFill>
                  <a:srgbClr val="FF3300"/>
                </a:solidFill>
              </a:rPr>
              <a:t>metodi matematici e statistici </a:t>
            </a:r>
            <a:r>
              <a:rPr lang="it-IT" sz="1600" smtClean="0"/>
              <a:t>(</a:t>
            </a:r>
            <a:r>
              <a:rPr lang="it-IT" sz="1600" smtClean="0">
                <a:solidFill>
                  <a:srgbClr val="FF3300"/>
                </a:solidFill>
              </a:rPr>
              <a:t>analisi tessiturale</a:t>
            </a:r>
            <a:r>
              <a:rPr lang="it-IT" sz="1600" smtClean="0"/>
              <a:t>), che caratterizzano una tessitura calcolandone le caratteristiche distintive. </a:t>
            </a:r>
          </a:p>
          <a:p>
            <a:pPr>
              <a:defRPr/>
            </a:pPr>
            <a:r>
              <a:rPr lang="it-IT" sz="1600" smtClean="0"/>
              <a:t>La </a:t>
            </a:r>
            <a:r>
              <a:rPr lang="it-IT" sz="1600" smtClean="0">
                <a:solidFill>
                  <a:srgbClr val="FF3300"/>
                </a:solidFill>
              </a:rPr>
              <a:t>tessitura</a:t>
            </a:r>
            <a:r>
              <a:rPr lang="it-IT" sz="1600" smtClean="0"/>
              <a:t> è legata alla </a:t>
            </a:r>
            <a:r>
              <a:rPr lang="it-IT" sz="1600" smtClean="0">
                <a:solidFill>
                  <a:srgbClr val="FF3300"/>
                </a:solidFill>
              </a:rPr>
              <a:t>distribuzione spaziale dei livelli di grigio </a:t>
            </a:r>
            <a:r>
              <a:rPr lang="it-IT" sz="1600" smtClean="0"/>
              <a:t>dell’immagine: l’analisi tessiturale valuta l'intensità di grigio di ogni pixel nella zona in esame, in relazione agli altri pixel circostanti. </a:t>
            </a:r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endParaRPr lang="it-IT" sz="1600" smtClean="0"/>
          </a:p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“Tessiture” diverse per oggetti diversi o regioni diverse del medesimo oggetto; possono essere sfruttate per individuare e distinguere un oggetto, o parti di esso, da altri oggetti o altre parti (per esempio, regioni sane da regioni patologiche, o sostanza bianca da sostanza grigia, o un organo da un altro).</a:t>
            </a:r>
          </a:p>
        </p:txBody>
      </p:sp>
      <p:sp>
        <p:nvSpPr>
          <p:cNvPr id="14340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CD6C10-96C8-4879-AD55-5317ABEE5CD4}" type="slidenum">
              <a:rPr lang="it-IT" smtClean="0"/>
              <a:pPr>
                <a:defRPr/>
              </a:pPr>
              <a:t>8</a:t>
            </a:fld>
            <a:endParaRPr lang="it-IT" smtClean="0"/>
          </a:p>
        </p:txBody>
      </p:sp>
      <p:sp>
        <p:nvSpPr>
          <p:cNvPr id="14341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3549650"/>
            <a:ext cx="45481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/>
          <a:lstStyle/>
          <a:p>
            <a:pPr>
              <a:defRPr/>
            </a:pPr>
            <a:r>
              <a:rPr lang="it-IT" smtClean="0"/>
              <a:t>CAD: step di funzionamento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sz="half" idx="1"/>
          </p:nvPr>
        </p:nvSpPr>
        <p:spPr>
          <a:xfrm>
            <a:off x="209550" y="904875"/>
            <a:ext cx="8715375" cy="5372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1600" smtClean="0"/>
              <a:t>L’analisi tessiturale può essere </a:t>
            </a:r>
            <a:r>
              <a:rPr lang="it-IT" sz="1600" smtClean="0">
                <a:solidFill>
                  <a:srgbClr val="FF3300"/>
                </a:solidFill>
              </a:rPr>
              <a:t>statistica</a:t>
            </a:r>
            <a:r>
              <a:rPr lang="it-IT" sz="1600" smtClean="0"/>
              <a:t>, </a:t>
            </a:r>
            <a:r>
              <a:rPr lang="it-IT" sz="1600" smtClean="0">
                <a:solidFill>
                  <a:srgbClr val="FF3300"/>
                </a:solidFill>
              </a:rPr>
              <a:t>strutturale</a:t>
            </a:r>
            <a:r>
              <a:rPr lang="it-IT" sz="1600" smtClean="0"/>
              <a:t>, </a:t>
            </a:r>
            <a:r>
              <a:rPr lang="it-IT" sz="1600" smtClean="0">
                <a:solidFill>
                  <a:srgbClr val="FF3300"/>
                </a:solidFill>
              </a:rPr>
              <a:t>spettrale</a:t>
            </a:r>
            <a:r>
              <a:rPr lang="it-IT" sz="160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it-IT" sz="1600" smtClean="0"/>
          </a:p>
          <a:p>
            <a:pPr>
              <a:defRPr/>
            </a:pPr>
            <a:r>
              <a:rPr lang="it-IT" sz="1600" smtClean="0"/>
              <a:t>I </a:t>
            </a:r>
            <a:r>
              <a:rPr lang="it-IT" sz="1600" u="sng" smtClean="0">
                <a:solidFill>
                  <a:srgbClr val="FF0000"/>
                </a:solidFill>
              </a:rPr>
              <a:t>metodi statistici </a:t>
            </a:r>
            <a:r>
              <a:rPr lang="it-IT" sz="1600" smtClean="0"/>
              <a:t>portano alla caratterizzazione delle strutture in lisce, ruvide, granulose e così via, in base al calcolo di grandezze derivanti dalla distribuzione o dalla disposizione dei toni di grigio (o dei colori) dell’immagine.</a:t>
            </a:r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r>
              <a:rPr lang="it-IT" sz="1600" smtClean="0"/>
              <a:t>I </a:t>
            </a:r>
            <a:r>
              <a:rPr lang="it-IT" sz="1600" u="sng" smtClean="0">
                <a:solidFill>
                  <a:srgbClr val="FF0000"/>
                </a:solidFill>
              </a:rPr>
              <a:t>metodi strutturali</a:t>
            </a:r>
            <a:r>
              <a:rPr lang="it-IT" sz="1600" smtClean="0">
                <a:solidFill>
                  <a:srgbClr val="FF0000"/>
                </a:solidFill>
              </a:rPr>
              <a:t> </a:t>
            </a:r>
            <a:r>
              <a:rPr lang="it-IT" sz="1600" smtClean="0"/>
              <a:t>si basano sulla disposizione e sulla mutua relazione delle primitive d’immagine, ossia di quegli elementi fondamentali (spesso denominati textoni) nei quali è possibile scomporre l’immagine stessa.</a:t>
            </a:r>
          </a:p>
          <a:p>
            <a:pPr>
              <a:defRPr/>
            </a:pPr>
            <a:endParaRPr lang="it-IT" sz="1600" smtClean="0"/>
          </a:p>
          <a:p>
            <a:pPr>
              <a:defRPr/>
            </a:pPr>
            <a:r>
              <a:rPr lang="it-IT" sz="1600" smtClean="0"/>
              <a:t>Infine i </a:t>
            </a:r>
            <a:r>
              <a:rPr lang="it-IT" sz="1600" u="sng" smtClean="0">
                <a:solidFill>
                  <a:srgbClr val="FF0000"/>
                </a:solidFill>
              </a:rPr>
              <a:t>metodi spettrali</a:t>
            </a:r>
            <a:r>
              <a:rPr lang="it-IT" sz="1600" smtClean="0">
                <a:solidFill>
                  <a:srgbClr val="FF0000"/>
                </a:solidFill>
              </a:rPr>
              <a:t> </a:t>
            </a:r>
            <a:r>
              <a:rPr lang="it-IT" sz="1600" smtClean="0"/>
              <a:t>, come Fourier, Gabor, etc, rappresentano l'immagine in uno spazio il cui sistema di coordinate è legato alle caratteristiche spettrali (spazio di frequenza) dell’immagine.</a:t>
            </a:r>
          </a:p>
        </p:txBody>
      </p:sp>
      <p:sp>
        <p:nvSpPr>
          <p:cNvPr id="15364" name="Segnaposto numero diapositiva 5"/>
          <p:cNvSpPr>
            <a:spLocks noGrp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D592ED0-D3C9-48E5-A2DA-F75A1A3D74DA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  <p:sp>
        <p:nvSpPr>
          <p:cNvPr id="15365" name="Segnaposto piè di pagina 6"/>
          <p:cNvSpPr>
            <a:spLocks noGrp="1"/>
          </p:cNvSpPr>
          <p:nvPr>
            <p:ph type="ftr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mtClean="0"/>
              <a:t>giorgio.denunzio@unisalento.it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578350"/>
            <a:ext cx="32289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4597400"/>
            <a:ext cx="32575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ti digitali">
  <a:themeElements>
    <a:clrScheme name="Punti digitali 8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Punti digita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nti digitali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5163</TotalTime>
  <Words>3708</Words>
  <Application>Microsoft Office PowerPoint</Application>
  <PresentationFormat>Presentazione su schermo (4:3)</PresentationFormat>
  <Paragraphs>532</Paragraphs>
  <Slides>63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66" baseType="lpstr">
      <vt:lpstr>Punti digitali</vt:lpstr>
      <vt:lpstr>Equazione</vt:lpstr>
      <vt:lpstr>Immagine bitmap</vt:lpstr>
      <vt:lpstr>Diapositiva 1</vt:lpstr>
      <vt:lpstr>Modalità di Diagnostica per Immagini: Sistemi CAD (Computer-Assisted Detection)</vt:lpstr>
      <vt:lpstr>Cos’è un sistema CAD?</vt:lpstr>
      <vt:lpstr>CAD: schema A, basato su ROI</vt:lpstr>
      <vt:lpstr>CAD: schema B, sliding window</vt:lpstr>
      <vt:lpstr>CAD: step di funzionamento</vt:lpstr>
      <vt:lpstr>CAD: step di funzionamento</vt:lpstr>
      <vt:lpstr>CAD: step di funzionamento</vt:lpstr>
      <vt:lpstr>CAD: step di funzionamento</vt:lpstr>
      <vt:lpstr>Feature tessiturali statistiche</vt:lpstr>
      <vt:lpstr>Feature tessiturali di 1° ordine</vt:lpstr>
      <vt:lpstr>Momenti di una distribuzione di probabilità (1) </vt:lpstr>
      <vt:lpstr>Momenti di una distribuzione di probabilità (2) </vt:lpstr>
      <vt:lpstr>Momenti di una distribuzione di probabilità (3) </vt:lpstr>
      <vt:lpstr>Momenti di una distribuzione di probabilità (4) </vt:lpstr>
      <vt:lpstr>Momenti di una distribuzione di probabilità (5) </vt:lpstr>
      <vt:lpstr>Momenti di una distribuzione di probabilità (4) </vt:lpstr>
      <vt:lpstr>Feature tessiturali spettrali</vt:lpstr>
      <vt:lpstr>CAD: step di funzionamento</vt:lpstr>
      <vt:lpstr>CAD: come funziona?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Lo spazio ROC (Receiver Operating Characteristic)</vt:lpstr>
      <vt:lpstr>Misura dell’accuratezza di una ROI (ottenuta tramite segmentazione automatica) rispetto al ground truth (segmentazione manuale)</vt:lpstr>
      <vt:lpstr>Tecniche di riduzione della dimensionalità dello spazio delle feature</vt:lpstr>
      <vt:lpstr>Feature Selection</vt:lpstr>
      <vt:lpstr>Feature Extraction</vt:lpstr>
      <vt:lpstr>Applicazioni dei sistemi CAD</vt:lpstr>
      <vt:lpstr>Stazione CAD per la mammografia</vt:lpstr>
      <vt:lpstr>Diapositiva 48</vt:lpstr>
      <vt:lpstr>Diapositiva 49</vt:lpstr>
      <vt:lpstr>Fasi di funzionamento del CAD polmonare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Bibliografia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Bibliografia</dc:title>
  <dc:creator>Giorgio</dc:creator>
  <cp:lastModifiedBy>Giorgio</cp:lastModifiedBy>
  <cp:revision>809</cp:revision>
  <dcterms:created xsi:type="dcterms:W3CDTF">2008-03-15T16:40:58Z</dcterms:created>
  <dcterms:modified xsi:type="dcterms:W3CDTF">2019-01-21T09:27:10Z</dcterms:modified>
</cp:coreProperties>
</file>